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57" r:id="rId3"/>
    <p:sldId id="259" r:id="rId4"/>
    <p:sldId id="260" r:id="rId5"/>
    <p:sldId id="258" r:id="rId6"/>
    <p:sldId id="261" r:id="rId7"/>
    <p:sldId id="262" r:id="rId8"/>
    <p:sldId id="270" r:id="rId9"/>
    <p:sldId id="276" r:id="rId10"/>
    <p:sldId id="271" r:id="rId11"/>
    <p:sldId id="272" r:id="rId12"/>
    <p:sldId id="273" r:id="rId13"/>
    <p:sldId id="274" r:id="rId14"/>
    <p:sldId id="275" r:id="rId15"/>
    <p:sldId id="269" r:id="rId16"/>
    <p:sldId id="263" r:id="rId17"/>
    <p:sldId id="264" r:id="rId18"/>
    <p:sldId id="267" r:id="rId1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A0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7" d="100"/>
          <a:sy n="87" d="100"/>
        </p:scale>
        <p:origin x="-1253" y="1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25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DA43AEC5-D96B-44E9-BF03-D4EDF06AFAC2}" type="datetimeFigureOut">
              <a:rPr lang="en-US"/>
              <a:pPr>
                <a:defRPr/>
              </a:pPr>
              <a:t>5/23/2017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06D1E671-A432-4170-A8BF-9311664FF4C8}" type="slidenum">
              <a:rPr lang="en-US" altLang="en-US"/>
              <a:pPr/>
              <a:t>‹#›</a:t>
            </a:fld>
            <a:endParaRPr lang="en-US" altLang="en-US"/>
          </a:p>
        </p:txBody>
      </p:sp>
    </p:spTree>
    <p:extLst>
      <p:ext uri="{BB962C8B-B14F-4D97-AF65-F5344CB8AC3E}">
        <p14:creationId xmlns:p14="http://schemas.microsoft.com/office/powerpoint/2010/main" val="990343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2143EB-678F-4550-BCA3-95D37B5292E6}" type="datetimeFigureOut">
              <a:rPr lang="en-GB" smtClean="0"/>
              <a:t>23/05/2017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11CE7F-7DCB-432C-8BD7-D8B88EA88CEB}" type="slidenum">
              <a:rPr lang="en-GB" smtClean="0"/>
              <a:t>‹#›</a:t>
            </a:fld>
            <a:endParaRPr lang="en-GB"/>
          </a:p>
        </p:txBody>
      </p:sp>
    </p:spTree>
    <p:extLst>
      <p:ext uri="{BB962C8B-B14F-4D97-AF65-F5344CB8AC3E}">
        <p14:creationId xmlns:p14="http://schemas.microsoft.com/office/powerpoint/2010/main" val="282451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New Page">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33400"/>
            <a:ext cx="8229600" cy="1143000"/>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2F20E852-BEA4-4EC0-B991-8FF8E9EE1EBF}" type="slidenum">
              <a:rPr lang="en-US" altLang="en-US"/>
              <a:pPr/>
              <a:t>‹#›</a:t>
            </a:fld>
            <a:endParaRPr lang="en-US" altLang="en-US"/>
          </a:p>
        </p:txBody>
      </p:sp>
    </p:spTree>
    <p:extLst>
      <p:ext uri="{BB962C8B-B14F-4D97-AF65-F5344CB8AC3E}">
        <p14:creationId xmlns:p14="http://schemas.microsoft.com/office/powerpoint/2010/main" val="1350272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4F93280E-5425-4143-A08E-0CE491844F9D}" type="slidenum">
              <a:rPr lang="en-US" altLang="en-US"/>
              <a:pPr/>
              <a:t>‹#›</a:t>
            </a:fld>
            <a:endParaRPr lang="en-US" altLang="en-US"/>
          </a:p>
        </p:txBody>
      </p:sp>
    </p:spTree>
    <p:extLst>
      <p:ext uri="{BB962C8B-B14F-4D97-AF65-F5344CB8AC3E}">
        <p14:creationId xmlns:p14="http://schemas.microsoft.com/office/powerpoint/2010/main" val="126846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38249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4" r:id="rId3"/>
  </p:sldLayoutIdLst>
  <p:timing>
    <p:tnLst>
      <p:par>
        <p:cTn id="1" dur="indefinite" restart="never" nodeType="tmRoot"/>
      </p:par>
    </p:tnLst>
  </p:timing>
  <p:hf hdr="0" ftr="0" dt="0"/>
  <p:txStyles>
    <p:titleStyle>
      <a:lvl1pPr algn="ctr" rtl="0" eaLnBrk="1" fontAlgn="base" hangingPunct="1">
        <a:spcBef>
          <a:spcPct val="0"/>
        </a:spcBef>
        <a:spcAft>
          <a:spcPct val="0"/>
        </a:spcAft>
        <a:defRPr sz="4400" kern="1200">
          <a:solidFill>
            <a:srgbClr val="C00000"/>
          </a:solidFill>
          <a:latin typeface="+mj-lt"/>
          <a:ea typeface="+mj-ea"/>
          <a:cs typeface="+mj-cs"/>
        </a:defRPr>
      </a:lvl1pPr>
      <a:lvl2pPr algn="ctr" rtl="0" eaLnBrk="1" fontAlgn="base" hangingPunct="1">
        <a:spcBef>
          <a:spcPct val="0"/>
        </a:spcBef>
        <a:spcAft>
          <a:spcPct val="0"/>
        </a:spcAft>
        <a:defRPr sz="4400">
          <a:solidFill>
            <a:srgbClr val="C00000"/>
          </a:solidFill>
          <a:latin typeface="Calibri" pitchFamily="34" charset="0"/>
        </a:defRPr>
      </a:lvl2pPr>
      <a:lvl3pPr algn="ctr" rtl="0" eaLnBrk="1" fontAlgn="base" hangingPunct="1">
        <a:spcBef>
          <a:spcPct val="0"/>
        </a:spcBef>
        <a:spcAft>
          <a:spcPct val="0"/>
        </a:spcAft>
        <a:defRPr sz="4400">
          <a:solidFill>
            <a:srgbClr val="C00000"/>
          </a:solidFill>
          <a:latin typeface="Calibri" pitchFamily="34" charset="0"/>
        </a:defRPr>
      </a:lvl3pPr>
      <a:lvl4pPr algn="ctr" rtl="0" eaLnBrk="1" fontAlgn="base" hangingPunct="1">
        <a:spcBef>
          <a:spcPct val="0"/>
        </a:spcBef>
        <a:spcAft>
          <a:spcPct val="0"/>
        </a:spcAft>
        <a:defRPr sz="4400">
          <a:solidFill>
            <a:srgbClr val="C00000"/>
          </a:solidFill>
          <a:latin typeface="Calibri" pitchFamily="34" charset="0"/>
        </a:defRPr>
      </a:lvl4pPr>
      <a:lvl5pPr algn="ctr" rtl="0" eaLnBrk="1" fontAlgn="base" hangingPunct="1">
        <a:spcBef>
          <a:spcPct val="0"/>
        </a:spcBef>
        <a:spcAft>
          <a:spcPct val="0"/>
        </a:spcAft>
        <a:defRPr sz="4400">
          <a:solidFill>
            <a:srgbClr val="C00000"/>
          </a:solidFill>
          <a:latin typeface="Calibri" pitchFamily="34" charset="0"/>
        </a:defRPr>
      </a:lvl5pPr>
      <a:lvl6pPr marL="457200" algn="ctr" rtl="0" eaLnBrk="1" fontAlgn="base" hangingPunct="1">
        <a:spcBef>
          <a:spcPct val="0"/>
        </a:spcBef>
        <a:spcAft>
          <a:spcPct val="0"/>
        </a:spcAft>
        <a:defRPr sz="4400">
          <a:solidFill>
            <a:srgbClr val="C00000"/>
          </a:solidFill>
          <a:latin typeface="Calibri" pitchFamily="34" charset="0"/>
        </a:defRPr>
      </a:lvl6pPr>
      <a:lvl7pPr marL="914400" algn="ctr" rtl="0" eaLnBrk="1" fontAlgn="base" hangingPunct="1">
        <a:spcBef>
          <a:spcPct val="0"/>
        </a:spcBef>
        <a:spcAft>
          <a:spcPct val="0"/>
        </a:spcAft>
        <a:defRPr sz="4400">
          <a:solidFill>
            <a:srgbClr val="C00000"/>
          </a:solidFill>
          <a:latin typeface="Calibri" pitchFamily="34" charset="0"/>
        </a:defRPr>
      </a:lvl7pPr>
      <a:lvl8pPr marL="1371600" algn="ctr" rtl="0" eaLnBrk="1" fontAlgn="base" hangingPunct="1">
        <a:spcBef>
          <a:spcPct val="0"/>
        </a:spcBef>
        <a:spcAft>
          <a:spcPct val="0"/>
        </a:spcAft>
        <a:defRPr sz="4400">
          <a:solidFill>
            <a:srgbClr val="C00000"/>
          </a:solidFill>
          <a:latin typeface="Calibri" pitchFamily="34" charset="0"/>
        </a:defRPr>
      </a:lvl8pPr>
      <a:lvl9pPr marL="1828800" algn="ctr" rtl="0" eaLnBrk="1" fontAlgn="base" hangingPunct="1">
        <a:spcBef>
          <a:spcPct val="0"/>
        </a:spcBef>
        <a:spcAft>
          <a:spcPct val="0"/>
        </a:spcAft>
        <a:defRPr sz="4400">
          <a:solidFill>
            <a:srgbClr val="C00000"/>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rgbClr val="C00000"/>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rgbClr val="C00000"/>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7" descr="C:\Documents and Settings\mcauley\Local Settings\Temp\wz83a6\oneM2M\oneM2M-Log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28575"/>
            <a:ext cx="59817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457200" y="5256213"/>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00" name="Title 1"/>
          <p:cNvSpPr>
            <a:spLocks noGrp="1"/>
          </p:cNvSpPr>
          <p:nvPr>
            <p:ph type="ctrTitle" idx="4294967295"/>
          </p:nvPr>
        </p:nvSpPr>
        <p:spPr bwMode="auto">
          <a:xfrm>
            <a:off x="685800" y="3711575"/>
            <a:ext cx="77724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4800" b="1" dirty="0" smtClean="0">
                <a:solidFill>
                  <a:srgbClr val="A0A0A3"/>
                </a:solidFill>
              </a:rPr>
              <a:t>Semantic Queries and Semantic Content</a:t>
            </a:r>
          </a:p>
        </p:txBody>
      </p:sp>
      <p:sp>
        <p:nvSpPr>
          <p:cNvPr id="4101" name="TextBox 4"/>
          <p:cNvSpPr txBox="1">
            <a:spLocks noChangeArrowheads="1"/>
          </p:cNvSpPr>
          <p:nvPr/>
        </p:nvSpPr>
        <p:spPr bwMode="auto">
          <a:xfrm>
            <a:off x="611188" y="5400675"/>
            <a:ext cx="51238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dirty="0">
                <a:solidFill>
                  <a:srgbClr val="B42025"/>
                </a:solidFill>
              </a:rPr>
              <a:t>Group Name: </a:t>
            </a:r>
            <a:r>
              <a:rPr lang="en-US" altLang="en-US" dirty="0" smtClean="0">
                <a:solidFill>
                  <a:srgbClr val="B42025"/>
                </a:solidFill>
              </a:rPr>
              <a:t>ARC &amp; MAS</a:t>
            </a:r>
            <a:endParaRPr lang="en-US" altLang="en-US" dirty="0">
              <a:solidFill>
                <a:srgbClr val="B42025"/>
              </a:solidFill>
            </a:endParaRPr>
          </a:p>
          <a:p>
            <a:pPr eaLnBrk="1" hangingPunct="1"/>
            <a:r>
              <a:rPr lang="en-US" altLang="en-US" dirty="0">
                <a:solidFill>
                  <a:srgbClr val="B42025"/>
                </a:solidFill>
              </a:rPr>
              <a:t>Source: </a:t>
            </a:r>
            <a:r>
              <a:rPr lang="en-US" altLang="en-US" dirty="0" smtClean="0">
                <a:solidFill>
                  <a:srgbClr val="B42025"/>
                </a:solidFill>
              </a:rPr>
              <a:t>Martin Bauer, NEC, martin.bauer@neclab.eu</a:t>
            </a:r>
            <a:endParaRPr lang="en-US" altLang="en-US" dirty="0">
              <a:solidFill>
                <a:srgbClr val="B42025"/>
              </a:solidFill>
            </a:endParaRPr>
          </a:p>
          <a:p>
            <a:pPr eaLnBrk="1" hangingPunct="1"/>
            <a:r>
              <a:rPr lang="en-US" altLang="en-US" dirty="0">
                <a:solidFill>
                  <a:srgbClr val="B42025"/>
                </a:solidFill>
              </a:rPr>
              <a:t>Meeting Date: </a:t>
            </a:r>
            <a:r>
              <a:rPr lang="en-US" altLang="en-US" dirty="0" smtClean="0">
                <a:solidFill>
                  <a:srgbClr val="B42025"/>
                </a:solidFill>
              </a:rPr>
              <a:t>2017-05-22</a:t>
            </a:r>
            <a:endParaRPr lang="en-US" altLang="en-US" dirty="0">
              <a:solidFill>
                <a:srgbClr val="B42025"/>
              </a:solidFill>
            </a:endParaRPr>
          </a:p>
        </p:txBody>
      </p:sp>
      <p:sp>
        <p:nvSpPr>
          <p:cNvPr id="2" name="Rectangle 1"/>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bwMode="auto">
          <a:xfrm>
            <a:off x="14019" y="476672"/>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sz="2800" dirty="0" smtClean="0"/>
              <a:t>Implicit Scope - New Virtual </a:t>
            </a:r>
            <a:r>
              <a:rPr lang="de-DE" sz="2800" dirty="0" smtClean="0"/>
              <a:t>Resource Type Solution</a:t>
            </a:r>
            <a:endParaRPr lang="en-GB" altLang="en-US" sz="3600" dirty="0" smtClean="0"/>
          </a:p>
        </p:txBody>
      </p:sp>
      <p:sp>
        <p:nvSpPr>
          <p:cNvPr id="3" name="Content Placeholder 2"/>
          <p:cNvSpPr>
            <a:spLocks noGrp="1"/>
          </p:cNvSpPr>
          <p:nvPr>
            <p:ph idx="1"/>
          </p:nvPr>
        </p:nvSpPr>
        <p:spPr/>
        <p:txBody>
          <a:bodyPr>
            <a:normAutofit fontScale="77500" lnSpcReduction="20000"/>
          </a:bodyPr>
          <a:lstStyle/>
          <a:p>
            <a:pPr>
              <a:buFont typeface="Arial" charset="0"/>
              <a:buChar char="•"/>
              <a:defRPr/>
            </a:pPr>
            <a:r>
              <a:rPr lang="de-DE" dirty="0" smtClean="0"/>
              <a:t>Similar to the &lt;semanticFanOutPoint&gt; virtual resource, a </a:t>
            </a:r>
            <a:r>
              <a:rPr lang="de-DE" b="1" dirty="0" smtClean="0"/>
              <a:t>&lt;semanticQuery&gt; </a:t>
            </a:r>
            <a:r>
              <a:rPr lang="de-DE" dirty="0" smtClean="0"/>
              <a:t>virtual resource could be introduced, which could be made available for whichever (implicitly given) scope is to be supported, i.e. as child of CSE to cover all semantic resources under the CSE</a:t>
            </a:r>
          </a:p>
          <a:p>
            <a:pPr>
              <a:buFont typeface="Arial" charset="0"/>
              <a:buChar char="•"/>
              <a:defRPr/>
            </a:pPr>
            <a:r>
              <a:rPr lang="de-DE" dirty="0" smtClean="0"/>
              <a:t>Sending a </a:t>
            </a:r>
            <a:r>
              <a:rPr lang="de-DE" b="1" dirty="0" smtClean="0"/>
              <a:t>RETRIEVE with a SPARQL request</a:t>
            </a:r>
            <a:r>
              <a:rPr lang="de-DE" dirty="0" smtClean="0"/>
              <a:t> would </a:t>
            </a:r>
            <a:r>
              <a:rPr lang="de-DE" b="1" dirty="0" smtClean="0"/>
              <a:t>trigger the execution of the SPARQL request on the aggregated semantic resources</a:t>
            </a:r>
            <a:r>
              <a:rPr lang="de-DE" dirty="0" smtClean="0"/>
              <a:t> that are descendents of the parent resource</a:t>
            </a:r>
          </a:p>
          <a:p>
            <a:pPr>
              <a:buFont typeface="Arial" charset="0"/>
              <a:buChar char="•"/>
              <a:defRPr/>
            </a:pPr>
            <a:r>
              <a:rPr lang="de-DE" dirty="0" smtClean="0"/>
              <a:t>Just as in the case of the &lt;semanticFanOutPoint&gt; example, the </a:t>
            </a:r>
            <a:r>
              <a:rPr lang="de-DE" b="1" dirty="0" smtClean="0"/>
              <a:t>result of the RETRIEVE would be the SPARQL result</a:t>
            </a: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10</a:t>
            </a:fld>
            <a:endParaRPr lang="en-US" altLang="en-US"/>
          </a:p>
        </p:txBody>
      </p:sp>
    </p:spTree>
    <p:extLst>
      <p:ext uri="{BB962C8B-B14F-4D97-AF65-F5344CB8AC3E}">
        <p14:creationId xmlns:p14="http://schemas.microsoft.com/office/powerpoint/2010/main" val="26001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457200" y="4572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dirty="0" smtClean="0"/>
              <a:t>Content</a:t>
            </a:r>
          </a:p>
        </p:txBody>
      </p:sp>
      <p:sp>
        <p:nvSpPr>
          <p:cNvPr id="512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t>Supporting Semantic Queries in R3</a:t>
            </a:r>
          </a:p>
          <a:p>
            <a:pPr lvl="1"/>
            <a:r>
              <a:rPr lang="en-US" altLang="en-US" dirty="0" smtClean="0"/>
              <a:t>Examples</a:t>
            </a:r>
          </a:p>
          <a:p>
            <a:pPr lvl="1"/>
            <a:r>
              <a:rPr lang="en-US" altLang="en-US" dirty="0" smtClean="0"/>
              <a:t>Requirements</a:t>
            </a:r>
          </a:p>
          <a:p>
            <a:pPr lvl="1"/>
            <a:r>
              <a:rPr lang="en-US" altLang="en-US" dirty="0" smtClean="0"/>
              <a:t>Scoping of Semantic Queries</a:t>
            </a:r>
          </a:p>
          <a:p>
            <a:pPr lvl="1"/>
            <a:r>
              <a:rPr lang="en-US" altLang="en-US" dirty="0" smtClean="0"/>
              <a:t>Proposed solution</a:t>
            </a:r>
          </a:p>
          <a:p>
            <a:pPr eaLnBrk="1" hangingPunct="1"/>
            <a:r>
              <a:rPr lang="en-US" altLang="en-US" b="1" dirty="0" smtClean="0"/>
              <a:t>Making content accessible to Semantic Queries</a:t>
            </a:r>
          </a:p>
        </p:txBody>
      </p:sp>
      <p:sp>
        <p:nvSpPr>
          <p:cNvPr id="2" name="Slide Number Placeholder 1"/>
          <p:cNvSpPr>
            <a:spLocks noGrp="1"/>
          </p:cNvSpPr>
          <p:nvPr>
            <p:ph type="sldNum" sz="quarter" idx="10"/>
          </p:nvPr>
        </p:nvSpPr>
        <p:spPr/>
        <p:txBody>
          <a:bodyPr/>
          <a:lstStyle/>
          <a:p>
            <a:fld id="{2F20E852-BEA4-4EC0-B991-8FF8E9EE1EBF}" type="slidenum">
              <a:rPr lang="en-US" altLang="en-US" smtClean="0"/>
              <a:pPr/>
              <a:t>11</a:t>
            </a:fld>
            <a:endParaRPr lang="en-US" altLang="en-US"/>
          </a:p>
        </p:txBody>
      </p:sp>
    </p:spTree>
    <p:extLst>
      <p:ext uri="{BB962C8B-B14F-4D97-AF65-F5344CB8AC3E}">
        <p14:creationId xmlns:p14="http://schemas.microsoft.com/office/powerpoint/2010/main" val="4841857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dirty="0" smtClean="0"/>
              <a:t>Querying Semantic Content</a:t>
            </a:r>
            <a:endParaRPr lang="en-GB" dirty="0"/>
          </a:p>
        </p:txBody>
      </p:sp>
      <p:sp>
        <p:nvSpPr>
          <p:cNvPr id="3" name="Content Placeholder 2"/>
          <p:cNvSpPr>
            <a:spLocks noGrp="1"/>
          </p:cNvSpPr>
          <p:nvPr>
            <p:ph idx="1"/>
          </p:nvPr>
        </p:nvSpPr>
        <p:spPr/>
        <p:txBody>
          <a:bodyPr>
            <a:normAutofit fontScale="92500" lnSpcReduction="20000"/>
          </a:bodyPr>
          <a:lstStyle/>
          <a:p>
            <a:r>
              <a:rPr lang="de-DE" b="1" dirty="0" smtClean="0"/>
              <a:t>Example: Semantic </a:t>
            </a:r>
            <a:r>
              <a:rPr lang="de-DE" b="1" dirty="0"/>
              <a:t>query including content:</a:t>
            </a:r>
            <a:r>
              <a:rPr lang="de-DE" dirty="0"/>
              <a:t> Give me the </a:t>
            </a:r>
            <a:r>
              <a:rPr lang="de-DE" b="1" dirty="0"/>
              <a:t>current occupancy information</a:t>
            </a:r>
            <a:r>
              <a:rPr lang="de-DE" dirty="0"/>
              <a:t> for meeting rooms. </a:t>
            </a:r>
            <a:r>
              <a:rPr lang="de-DE" dirty="0">
                <a:solidFill>
                  <a:schemeClr val="tx2">
                    <a:lumMod val="60000"/>
                    <a:lumOff val="40000"/>
                  </a:schemeClr>
                </a:solidFill>
                <a:sym typeface="Wingdings" panose="05000000000000000000" pitchFamily="2" charset="2"/>
              </a:rPr>
              <a:t>[Semantic Descriptor + </a:t>
            </a:r>
            <a:r>
              <a:rPr lang="de-DE" i="1" dirty="0">
                <a:solidFill>
                  <a:schemeClr val="tx2">
                    <a:lumMod val="60000"/>
                    <a:lumOff val="40000"/>
                  </a:schemeClr>
                </a:solidFill>
                <a:sym typeface="Wingdings" panose="05000000000000000000" pitchFamily="2" charset="2"/>
              </a:rPr>
              <a:t>content</a:t>
            </a:r>
            <a:r>
              <a:rPr lang="de-DE" dirty="0" smtClean="0">
                <a:solidFill>
                  <a:schemeClr val="tx2">
                    <a:lumMod val="60000"/>
                    <a:lumOff val="40000"/>
                  </a:schemeClr>
                </a:solidFill>
                <a:sym typeface="Wingdings" panose="05000000000000000000" pitchFamily="2" charset="2"/>
              </a:rPr>
              <a:t>]</a:t>
            </a:r>
          </a:p>
          <a:p>
            <a:r>
              <a:rPr lang="de-DE" b="1" dirty="0" smtClean="0">
                <a:sym typeface="Wingdings" panose="05000000000000000000" pitchFamily="2" charset="2"/>
              </a:rPr>
              <a:t>Semantic Descriptor resources </a:t>
            </a:r>
            <a:r>
              <a:rPr lang="de-DE" dirty="0" smtClean="0">
                <a:sym typeface="Wingdings" panose="05000000000000000000" pitchFamily="2" charset="2"/>
              </a:rPr>
              <a:t>currently typically contain </a:t>
            </a:r>
            <a:r>
              <a:rPr lang="de-DE" b="1" dirty="0" smtClean="0">
                <a:sym typeface="Wingdings" panose="05000000000000000000" pitchFamily="2" charset="2"/>
              </a:rPr>
              <a:t>meta information </a:t>
            </a:r>
            <a:r>
              <a:rPr lang="de-DE" dirty="0" smtClean="0">
                <a:solidFill>
                  <a:schemeClr val="tx2">
                    <a:lumMod val="60000"/>
                    <a:lumOff val="40000"/>
                  </a:schemeClr>
                </a:solidFill>
                <a:sym typeface="Wingdings" panose="05000000000000000000" pitchFamily="2" charset="2"/>
              </a:rPr>
              <a:t>(meeting room, occupancy)</a:t>
            </a:r>
            <a:r>
              <a:rPr lang="de-DE" dirty="0" smtClean="0">
                <a:sym typeface="Wingdings" panose="05000000000000000000" pitchFamily="2" charset="2"/>
              </a:rPr>
              <a:t>, the </a:t>
            </a:r>
            <a:r>
              <a:rPr lang="de-DE" b="1" dirty="0" smtClean="0">
                <a:sym typeface="Wingdings" panose="05000000000000000000" pitchFamily="2" charset="2"/>
              </a:rPr>
              <a:t>actual information </a:t>
            </a:r>
            <a:r>
              <a:rPr lang="de-DE" dirty="0" smtClean="0">
                <a:solidFill>
                  <a:schemeClr val="tx2">
                    <a:lumMod val="60000"/>
                    <a:lumOff val="40000"/>
                  </a:schemeClr>
                </a:solidFill>
                <a:sym typeface="Wingdings" panose="05000000000000000000" pitchFamily="2" charset="2"/>
              </a:rPr>
              <a:t>(occupancy value)</a:t>
            </a:r>
            <a:r>
              <a:rPr lang="de-DE" dirty="0" smtClean="0">
                <a:sym typeface="Wingdings" panose="05000000000000000000" pitchFamily="2" charset="2"/>
              </a:rPr>
              <a:t>, e.g. </a:t>
            </a:r>
            <a:r>
              <a:rPr lang="de-DE" dirty="0">
                <a:sym typeface="Wingdings" panose="05000000000000000000" pitchFamily="2" charset="2"/>
              </a:rPr>
              <a:t>s</a:t>
            </a:r>
            <a:r>
              <a:rPr lang="de-DE" dirty="0" smtClean="0">
                <a:sym typeface="Wingdings" panose="05000000000000000000" pitchFamily="2" charset="2"/>
              </a:rPr>
              <a:t>ensor measurement, is typically stored in </a:t>
            </a:r>
            <a:r>
              <a:rPr lang="de-DE" b="1" dirty="0" smtClean="0">
                <a:sym typeface="Wingdings" panose="05000000000000000000" pitchFamily="2" charset="2"/>
              </a:rPr>
              <a:t>contentInstances </a:t>
            </a:r>
            <a:r>
              <a:rPr lang="de-DE" dirty="0" smtClean="0">
                <a:sym typeface="Wingdings" panose="05000000000000000000" pitchFamily="2" charset="2"/>
              </a:rPr>
              <a:t>(or flexContainers)</a:t>
            </a:r>
          </a:p>
          <a:p>
            <a:r>
              <a:rPr lang="de-DE" b="1" dirty="0" smtClean="0"/>
              <a:t>Relevant semantic queries</a:t>
            </a:r>
            <a:r>
              <a:rPr lang="de-DE" dirty="0" smtClean="0"/>
              <a:t> require </a:t>
            </a:r>
            <a:r>
              <a:rPr lang="de-DE" b="1" dirty="0" smtClean="0"/>
              <a:t>including </a:t>
            </a:r>
            <a:r>
              <a:rPr lang="de-DE" dirty="0" smtClean="0"/>
              <a:t>content (also relevant for semantic resource discovery)</a:t>
            </a:r>
            <a:endParaRPr lang="de-DE" dirty="0"/>
          </a:p>
          <a:p>
            <a:endParaRPr lang="en-GB" dirty="0"/>
          </a:p>
        </p:txBody>
      </p:sp>
      <p:sp>
        <p:nvSpPr>
          <p:cNvPr id="4" name="Slide Number Placeholder 3"/>
          <p:cNvSpPr>
            <a:spLocks noGrp="1"/>
          </p:cNvSpPr>
          <p:nvPr>
            <p:ph type="sldNum" sz="quarter" idx="10"/>
          </p:nvPr>
        </p:nvSpPr>
        <p:spPr/>
        <p:txBody>
          <a:bodyPr/>
          <a:lstStyle/>
          <a:p>
            <a:fld id="{4F93280E-5425-4143-A08E-0CE491844F9D}" type="slidenum">
              <a:rPr lang="en-US" altLang="en-US" smtClean="0"/>
              <a:pPr/>
              <a:t>12</a:t>
            </a:fld>
            <a:endParaRPr lang="en-US" altLang="en-US"/>
          </a:p>
        </p:txBody>
      </p:sp>
    </p:spTree>
    <p:extLst>
      <p:ext uri="{BB962C8B-B14F-4D97-AF65-F5344CB8AC3E}">
        <p14:creationId xmlns:p14="http://schemas.microsoft.com/office/powerpoint/2010/main" val="3556709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dirty="0" smtClean="0"/>
              <a:t>Proposed Solutions</a:t>
            </a:r>
            <a:endParaRPr lang="en-GB" dirty="0"/>
          </a:p>
        </p:txBody>
      </p:sp>
      <p:sp>
        <p:nvSpPr>
          <p:cNvPr id="3" name="Content Placeholder 2"/>
          <p:cNvSpPr>
            <a:spLocks noGrp="1"/>
          </p:cNvSpPr>
          <p:nvPr>
            <p:ph idx="1"/>
          </p:nvPr>
        </p:nvSpPr>
        <p:spPr/>
        <p:txBody>
          <a:bodyPr/>
          <a:lstStyle/>
          <a:p>
            <a:r>
              <a:rPr lang="de-DE" dirty="0" smtClean="0"/>
              <a:t>Introduce </a:t>
            </a:r>
            <a:r>
              <a:rPr lang="de-DE" b="1" dirty="0" smtClean="0"/>
              <a:t>semanticContentInstance</a:t>
            </a:r>
            <a:r>
              <a:rPr lang="de-DE" dirty="0" smtClean="0"/>
              <a:t> as </a:t>
            </a:r>
            <a:r>
              <a:rPr lang="de-DE" b="1" dirty="0" smtClean="0"/>
              <a:t>specialization of contentInstance</a:t>
            </a:r>
            <a:r>
              <a:rPr lang="de-DE" dirty="0" smtClean="0"/>
              <a:t> whose content has to contain information in </a:t>
            </a:r>
            <a:r>
              <a:rPr lang="de-DE" b="1" dirty="0" smtClean="0"/>
              <a:t>semantic representation</a:t>
            </a:r>
          </a:p>
          <a:p>
            <a:r>
              <a:rPr lang="de-DE" dirty="0" smtClean="0"/>
              <a:t>Put </a:t>
            </a:r>
            <a:r>
              <a:rPr lang="de-DE" b="1" dirty="0" smtClean="0"/>
              <a:t>semantic content information</a:t>
            </a:r>
            <a:r>
              <a:rPr lang="de-DE" dirty="0" smtClean="0"/>
              <a:t> into </a:t>
            </a:r>
            <a:r>
              <a:rPr lang="de-DE" b="1" dirty="0" smtClean="0"/>
              <a:t>SemanticDescriptor</a:t>
            </a:r>
            <a:r>
              <a:rPr lang="de-DE" dirty="0" smtClean="0"/>
              <a:t> of contentInstance</a:t>
            </a:r>
          </a:p>
          <a:p>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13</a:t>
            </a:fld>
            <a:endParaRPr lang="en-US" altLang="en-US"/>
          </a:p>
        </p:txBody>
      </p:sp>
    </p:spTree>
    <p:extLst>
      <p:ext uri="{BB962C8B-B14F-4D97-AF65-F5344CB8AC3E}">
        <p14:creationId xmlns:p14="http://schemas.microsoft.com/office/powerpoint/2010/main" val="995366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dirty="0" smtClean="0"/>
              <a:t>High-level Pros/Cons Discussion</a:t>
            </a:r>
            <a:endParaRPr lang="en-GB" dirty="0"/>
          </a:p>
        </p:txBody>
      </p:sp>
      <p:sp>
        <p:nvSpPr>
          <p:cNvPr id="3" name="Content Placeholder 2"/>
          <p:cNvSpPr>
            <a:spLocks noGrp="1"/>
          </p:cNvSpPr>
          <p:nvPr>
            <p:ph idx="1"/>
          </p:nvPr>
        </p:nvSpPr>
        <p:spPr>
          <a:xfrm>
            <a:off x="457200" y="1340768"/>
            <a:ext cx="8229600" cy="4785395"/>
          </a:xfrm>
        </p:spPr>
        <p:txBody>
          <a:bodyPr>
            <a:normAutofit fontScale="77500" lnSpcReduction="20000"/>
          </a:bodyPr>
          <a:lstStyle/>
          <a:p>
            <a:pPr marL="0" indent="0">
              <a:buNone/>
            </a:pPr>
            <a:r>
              <a:rPr lang="de-DE" dirty="0" smtClean="0"/>
              <a:t>Semantic Content in</a:t>
            </a:r>
          </a:p>
          <a:p>
            <a:pPr marL="514350" indent="-514350">
              <a:buFont typeface="+mj-lt"/>
              <a:buAutoNum type="arabicPeriod"/>
            </a:pPr>
            <a:r>
              <a:rPr lang="de-DE" b="1" dirty="0" smtClean="0"/>
              <a:t>semanticContentInstance</a:t>
            </a:r>
            <a:r>
              <a:rPr lang="de-DE" dirty="0" smtClean="0"/>
              <a:t> </a:t>
            </a:r>
          </a:p>
          <a:p>
            <a:pPr lvl="1"/>
            <a:r>
              <a:rPr lang="de-DE" dirty="0" smtClean="0"/>
              <a:t>Pro: requires only single representation of content, creating separate semanticDescriptor resource not necessary</a:t>
            </a:r>
          </a:p>
          <a:p>
            <a:pPr lvl="1"/>
            <a:r>
              <a:rPr lang="de-DE" dirty="0" smtClean="0"/>
              <a:t>Con: new resource type</a:t>
            </a:r>
          </a:p>
          <a:p>
            <a:pPr marL="514350" indent="-514350">
              <a:buFont typeface="+mj-lt"/>
              <a:buAutoNum type="arabicPeriod"/>
            </a:pPr>
            <a:r>
              <a:rPr lang="de-DE" b="1" dirty="0" smtClean="0"/>
              <a:t>SemanticDescriptor</a:t>
            </a:r>
            <a:endParaRPr lang="de-DE" dirty="0"/>
          </a:p>
          <a:p>
            <a:pPr lvl="1"/>
            <a:r>
              <a:rPr lang="de-DE" dirty="0" smtClean="0"/>
              <a:t>Pro: no new resource type</a:t>
            </a:r>
          </a:p>
          <a:p>
            <a:pPr lvl="1"/>
            <a:r>
              <a:rPr lang="de-DE" dirty="0" smtClean="0"/>
              <a:t>Con: duplication of information, potential additional effort dealing with additional resource instance</a:t>
            </a:r>
          </a:p>
          <a:p>
            <a:pPr marL="0" indent="0">
              <a:buNone/>
            </a:pPr>
            <a:r>
              <a:rPr lang="de-DE" b="1" dirty="0" smtClean="0"/>
              <a:t>Comment:</a:t>
            </a:r>
            <a:r>
              <a:rPr lang="de-DE" dirty="0" smtClean="0"/>
              <a:t> immutability of contentInstance does not allow changing attributes of contentInstance (which could be relevant in case 2).</a:t>
            </a:r>
          </a:p>
          <a:p>
            <a:pPr marL="0" indent="0">
              <a:buNone/>
            </a:pPr>
            <a:r>
              <a:rPr lang="de-DE" dirty="0" smtClean="0"/>
              <a:t>General clarificiation required – immutability and child resources?</a:t>
            </a:r>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14</a:t>
            </a:fld>
            <a:endParaRPr lang="en-US" altLang="en-US"/>
          </a:p>
        </p:txBody>
      </p:sp>
    </p:spTree>
    <p:extLst>
      <p:ext uri="{BB962C8B-B14F-4D97-AF65-F5344CB8AC3E}">
        <p14:creationId xmlns:p14="http://schemas.microsoft.com/office/powerpoint/2010/main" val="2207684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685800" y="3711575"/>
            <a:ext cx="77724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rgbClr val="C00000"/>
                </a:solidFill>
                <a:latin typeface="+mj-lt"/>
                <a:ea typeface="+mj-ea"/>
                <a:cs typeface="+mj-cs"/>
              </a:defRPr>
            </a:lvl1pPr>
            <a:lvl2pPr algn="ctr" rtl="0" eaLnBrk="1" fontAlgn="base" hangingPunct="1">
              <a:spcBef>
                <a:spcPct val="0"/>
              </a:spcBef>
              <a:spcAft>
                <a:spcPct val="0"/>
              </a:spcAft>
              <a:defRPr sz="4400">
                <a:solidFill>
                  <a:srgbClr val="C00000"/>
                </a:solidFill>
                <a:latin typeface="Calibri" pitchFamily="34" charset="0"/>
              </a:defRPr>
            </a:lvl2pPr>
            <a:lvl3pPr algn="ctr" rtl="0" eaLnBrk="1" fontAlgn="base" hangingPunct="1">
              <a:spcBef>
                <a:spcPct val="0"/>
              </a:spcBef>
              <a:spcAft>
                <a:spcPct val="0"/>
              </a:spcAft>
              <a:defRPr sz="4400">
                <a:solidFill>
                  <a:srgbClr val="C00000"/>
                </a:solidFill>
                <a:latin typeface="Calibri" pitchFamily="34" charset="0"/>
              </a:defRPr>
            </a:lvl3pPr>
            <a:lvl4pPr algn="ctr" rtl="0" eaLnBrk="1" fontAlgn="base" hangingPunct="1">
              <a:spcBef>
                <a:spcPct val="0"/>
              </a:spcBef>
              <a:spcAft>
                <a:spcPct val="0"/>
              </a:spcAft>
              <a:defRPr sz="4400">
                <a:solidFill>
                  <a:srgbClr val="C00000"/>
                </a:solidFill>
                <a:latin typeface="Calibri" pitchFamily="34" charset="0"/>
              </a:defRPr>
            </a:lvl4pPr>
            <a:lvl5pPr algn="ctr" rtl="0" eaLnBrk="1" fontAlgn="base" hangingPunct="1">
              <a:spcBef>
                <a:spcPct val="0"/>
              </a:spcBef>
              <a:spcAft>
                <a:spcPct val="0"/>
              </a:spcAft>
              <a:defRPr sz="4400">
                <a:solidFill>
                  <a:srgbClr val="C00000"/>
                </a:solidFill>
                <a:latin typeface="Calibri" pitchFamily="34" charset="0"/>
              </a:defRPr>
            </a:lvl5pPr>
            <a:lvl6pPr marL="457200" algn="ctr" rtl="0" eaLnBrk="1" fontAlgn="base" hangingPunct="1">
              <a:spcBef>
                <a:spcPct val="0"/>
              </a:spcBef>
              <a:spcAft>
                <a:spcPct val="0"/>
              </a:spcAft>
              <a:defRPr sz="4400">
                <a:solidFill>
                  <a:srgbClr val="C00000"/>
                </a:solidFill>
                <a:latin typeface="Calibri" pitchFamily="34" charset="0"/>
              </a:defRPr>
            </a:lvl6pPr>
            <a:lvl7pPr marL="914400" algn="ctr" rtl="0" eaLnBrk="1" fontAlgn="base" hangingPunct="1">
              <a:spcBef>
                <a:spcPct val="0"/>
              </a:spcBef>
              <a:spcAft>
                <a:spcPct val="0"/>
              </a:spcAft>
              <a:defRPr sz="4400">
                <a:solidFill>
                  <a:srgbClr val="C00000"/>
                </a:solidFill>
                <a:latin typeface="Calibri" pitchFamily="34" charset="0"/>
              </a:defRPr>
            </a:lvl7pPr>
            <a:lvl8pPr marL="1371600" algn="ctr" rtl="0" eaLnBrk="1" fontAlgn="base" hangingPunct="1">
              <a:spcBef>
                <a:spcPct val="0"/>
              </a:spcBef>
              <a:spcAft>
                <a:spcPct val="0"/>
              </a:spcAft>
              <a:defRPr sz="4400">
                <a:solidFill>
                  <a:srgbClr val="C00000"/>
                </a:solidFill>
                <a:latin typeface="Calibri" pitchFamily="34" charset="0"/>
              </a:defRPr>
            </a:lvl8pPr>
            <a:lvl9pPr marL="1828800" algn="ctr" rtl="0" eaLnBrk="1" fontAlgn="base" hangingPunct="1">
              <a:spcBef>
                <a:spcPct val="0"/>
              </a:spcBef>
              <a:spcAft>
                <a:spcPct val="0"/>
              </a:spcAft>
              <a:defRPr sz="4400">
                <a:solidFill>
                  <a:srgbClr val="C00000"/>
                </a:solidFill>
                <a:latin typeface="Calibri" pitchFamily="34" charset="0"/>
              </a:defRPr>
            </a:lvl9pPr>
          </a:lstStyle>
          <a:p>
            <a:r>
              <a:rPr lang="en-US" altLang="en-US" sz="4800" b="1" dirty="0" smtClean="0">
                <a:solidFill>
                  <a:srgbClr val="A0A0A3"/>
                </a:solidFill>
              </a:rPr>
              <a:t>Details</a:t>
            </a:r>
          </a:p>
        </p:txBody>
      </p:sp>
      <p:sp>
        <p:nvSpPr>
          <p:cNvPr id="3" name="Rectangle 2"/>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Tree>
    <p:extLst>
      <p:ext uri="{BB962C8B-B14F-4D97-AF65-F5344CB8AC3E}">
        <p14:creationId xmlns:p14="http://schemas.microsoft.com/office/powerpoint/2010/main" val="4094679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266" y="260648"/>
            <a:ext cx="8229600" cy="735360"/>
          </a:xfrm>
          <a:prstGeom prst="rect">
            <a:avLst/>
          </a:prstGeom>
        </p:spPr>
        <p:txBody>
          <a:bodyPr>
            <a:noAutofit/>
          </a:bodyPr>
          <a:lstStyle/>
          <a:p>
            <a:pPr>
              <a:defRPr/>
            </a:pPr>
            <a:r>
              <a:rPr lang="de-DE" altLang="de-DE" sz="3200" dirty="0" smtClean="0"/>
              <a:t>Using group + &lt;</a:t>
            </a:r>
            <a:r>
              <a:rPr lang="en-GB" sz="3200" i="1" dirty="0" err="1" smtClean="0"/>
              <a:t>semanticFanOutPoint</a:t>
            </a:r>
            <a:r>
              <a:rPr lang="en-GB" sz="3200" i="1" dirty="0" smtClean="0"/>
              <a:t>&gt; </a:t>
            </a:r>
            <a:r>
              <a:rPr lang="en-GB" sz="3200" dirty="0" smtClean="0"/>
              <a:t>for explicit scopes (1)</a:t>
            </a:r>
            <a:endParaRPr lang="en-GB" sz="3200" dirty="0"/>
          </a:p>
        </p:txBody>
      </p:sp>
      <p:sp>
        <p:nvSpPr>
          <p:cNvPr id="3" name="Content Placeholder 2"/>
          <p:cNvSpPr>
            <a:spLocks noGrp="1"/>
          </p:cNvSpPr>
          <p:nvPr>
            <p:ph idx="1"/>
          </p:nvPr>
        </p:nvSpPr>
        <p:spPr>
          <a:xfrm>
            <a:off x="457200" y="1447800"/>
            <a:ext cx="8229600" cy="5105400"/>
          </a:xfrm>
        </p:spPr>
        <p:txBody>
          <a:bodyPr>
            <a:normAutofit fontScale="62500" lnSpcReduction="20000"/>
          </a:bodyPr>
          <a:lstStyle/>
          <a:p>
            <a:pPr marL="0" indent="0">
              <a:buFont typeface="Arial" charset="0"/>
              <a:buNone/>
              <a:defRPr/>
            </a:pPr>
            <a:r>
              <a:rPr lang="de-DE" b="1" dirty="0" smtClean="0"/>
              <a:t>Description of &lt;semanticFanOutPoint&gt;:</a:t>
            </a:r>
            <a:endParaRPr lang="en-GB" b="1" dirty="0" smtClean="0"/>
          </a:p>
          <a:p>
            <a:pPr>
              <a:buFont typeface="Arial" charset="0"/>
              <a:buChar char="•"/>
              <a:defRPr/>
            </a:pPr>
            <a:r>
              <a:rPr lang="en-GB" dirty="0" smtClean="0"/>
              <a:t>The </a:t>
            </a:r>
            <a:r>
              <a:rPr lang="en-GB" i="1" dirty="0"/>
              <a:t>&lt;</a:t>
            </a:r>
            <a:r>
              <a:rPr lang="en-GB" i="1" dirty="0" err="1"/>
              <a:t>semanticFanOutPoint</a:t>
            </a:r>
            <a:r>
              <a:rPr lang="en-GB" i="1" dirty="0"/>
              <a:t>&gt;</a:t>
            </a:r>
            <a:r>
              <a:rPr lang="en-GB" dirty="0"/>
              <a:t> resource is </a:t>
            </a:r>
            <a:r>
              <a:rPr lang="en-GB" b="1" dirty="0"/>
              <a:t>a virtual resource </a:t>
            </a:r>
            <a:r>
              <a:rPr lang="en-GB" dirty="0"/>
              <a:t>because it does not have a representation. It is the c</a:t>
            </a:r>
            <a:r>
              <a:rPr lang="en-GB" b="1" dirty="0"/>
              <a:t>hild resource of a </a:t>
            </a:r>
            <a:r>
              <a:rPr lang="en-GB" b="1" i="1" dirty="0"/>
              <a:t>&lt;group&gt;</a:t>
            </a:r>
            <a:r>
              <a:rPr lang="en-GB" b="1" dirty="0"/>
              <a:t> resource with members of type </a:t>
            </a:r>
            <a:r>
              <a:rPr lang="en-GB" b="1" i="1" dirty="0">
                <a:solidFill>
                  <a:schemeClr val="accent5"/>
                </a:solidFill>
              </a:rPr>
              <a:t>&lt;</a:t>
            </a:r>
            <a:r>
              <a:rPr lang="en-GB" b="1" i="1" dirty="0" err="1">
                <a:solidFill>
                  <a:schemeClr val="accent5"/>
                </a:solidFill>
              </a:rPr>
              <a:t>semanticDescriptor</a:t>
            </a:r>
            <a:r>
              <a:rPr lang="en-GB" b="1" i="1" dirty="0" smtClean="0">
                <a:solidFill>
                  <a:schemeClr val="accent5"/>
                </a:solidFill>
              </a:rPr>
              <a:t>&gt;</a:t>
            </a:r>
            <a:r>
              <a:rPr lang="en-GB" dirty="0" smtClean="0"/>
              <a:t>.</a:t>
            </a:r>
            <a:endParaRPr lang="en-GB" dirty="0"/>
          </a:p>
          <a:p>
            <a:pPr>
              <a:buFont typeface="Arial" charset="0"/>
              <a:buChar char="•"/>
              <a:defRPr/>
            </a:pPr>
            <a:r>
              <a:rPr lang="en-GB" dirty="0"/>
              <a:t>Whenever a </a:t>
            </a:r>
            <a:r>
              <a:rPr lang="en-GB" dirty="0">
                <a:solidFill>
                  <a:schemeClr val="accent5"/>
                </a:solidFill>
              </a:rPr>
              <a:t>semantic discovery request </a:t>
            </a:r>
            <a:r>
              <a:rPr lang="en-GB" dirty="0"/>
              <a:t>is sent to the </a:t>
            </a:r>
            <a:r>
              <a:rPr lang="en-GB" i="1" dirty="0"/>
              <a:t>&lt;</a:t>
            </a:r>
            <a:r>
              <a:rPr lang="en-GB" i="1" dirty="0" err="1"/>
              <a:t>semanticFanOutPoint</a:t>
            </a:r>
            <a:r>
              <a:rPr lang="en-GB" i="1" dirty="0"/>
              <a:t>&gt;</a:t>
            </a:r>
            <a:r>
              <a:rPr lang="en-GB" dirty="0"/>
              <a:t> resource the host uses the </a:t>
            </a:r>
            <a:r>
              <a:rPr lang="en-GB" i="1" dirty="0" err="1"/>
              <a:t>memberIDs</a:t>
            </a:r>
            <a:r>
              <a:rPr lang="en-GB" dirty="0"/>
              <a:t> attribute of the parent &lt;</a:t>
            </a:r>
            <a:r>
              <a:rPr lang="en-GB" i="1" dirty="0"/>
              <a:t>group&gt; </a:t>
            </a:r>
            <a:r>
              <a:rPr lang="en-GB" dirty="0"/>
              <a:t>resource to </a:t>
            </a:r>
            <a:r>
              <a:rPr lang="en-GB" b="1" dirty="0"/>
              <a:t>retrieve all the related descriptors</a:t>
            </a:r>
            <a:r>
              <a:rPr lang="en-GB" dirty="0"/>
              <a:t>. If there are descriptors stored on different CSEs, individual RETRIEVE requests are sent to each CSE for retrieving the external descriptors. All semantic descriptors are accessed based on the respective access control policies</a:t>
            </a:r>
            <a:r>
              <a:rPr lang="en-GB" dirty="0" smtClean="0"/>
              <a:t>.</a:t>
            </a:r>
          </a:p>
          <a:p>
            <a:pPr>
              <a:buFont typeface="Arial" charset="0"/>
              <a:buChar char="•"/>
              <a:defRPr/>
            </a:pPr>
            <a:r>
              <a:rPr lang="en-GB" dirty="0" smtClean="0"/>
              <a:t>Once </a:t>
            </a:r>
            <a:r>
              <a:rPr lang="en-GB" dirty="0"/>
              <a:t>all of the related &lt;</a:t>
            </a:r>
            <a:r>
              <a:rPr lang="en-GB" i="1" dirty="0" err="1"/>
              <a:t>semanticDescriptor</a:t>
            </a:r>
            <a:r>
              <a:rPr lang="en-GB" dirty="0"/>
              <a:t>&gt;(s) have been retrieved, the content of each of the descriptor attributes is added to the content on which the SPARQL request is being executed. </a:t>
            </a:r>
            <a:r>
              <a:rPr lang="en-GB" b="1" dirty="0"/>
              <a:t>The full/enlarged content subject to the SPARQL request is provided to the SPARQL engine for processing</a:t>
            </a:r>
            <a:r>
              <a:rPr lang="en-GB" dirty="0" smtClean="0"/>
              <a:t>.</a:t>
            </a:r>
          </a:p>
          <a:p>
            <a:pPr>
              <a:buFont typeface="Arial" charset="0"/>
              <a:buChar char="•"/>
              <a:defRPr/>
            </a:pPr>
            <a:r>
              <a:rPr lang="en-GB" dirty="0" smtClean="0"/>
              <a:t>The </a:t>
            </a:r>
            <a:r>
              <a:rPr lang="en-GB" i="1" dirty="0"/>
              <a:t>&lt;</a:t>
            </a:r>
            <a:r>
              <a:rPr lang="en-GB" i="1" dirty="0" err="1"/>
              <a:t>semanticFanOutPoint</a:t>
            </a:r>
            <a:r>
              <a:rPr lang="en-GB" i="1" dirty="0"/>
              <a:t>&gt;</a:t>
            </a:r>
            <a:r>
              <a:rPr lang="en-GB" dirty="0"/>
              <a:t> resource uses </a:t>
            </a:r>
            <a:r>
              <a:rPr lang="en-GB" i="1" dirty="0" err="1"/>
              <a:t>membersAccessControlPolicyIDs</a:t>
            </a:r>
            <a:r>
              <a:rPr lang="en-GB" i="1" dirty="0"/>
              <a:t> </a:t>
            </a:r>
            <a:r>
              <a:rPr lang="en-GB" dirty="0"/>
              <a:t>attribute in the parent </a:t>
            </a:r>
            <a:r>
              <a:rPr lang="en-GB" i="1" dirty="0"/>
              <a:t>&lt;group&gt;</a:t>
            </a:r>
            <a:r>
              <a:rPr lang="en-GB" dirty="0"/>
              <a:t> resource for access control policy validation.</a:t>
            </a: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16</a:t>
            </a:fld>
            <a:endParaRPr lang="en-US" altLang="en-US"/>
          </a:p>
        </p:txBody>
      </p:sp>
    </p:spTree>
    <p:extLst>
      <p:ext uri="{BB962C8B-B14F-4D97-AF65-F5344CB8AC3E}">
        <p14:creationId xmlns:p14="http://schemas.microsoft.com/office/powerpoint/2010/main" val="37986934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354" y="0"/>
            <a:ext cx="8229600" cy="1143000"/>
          </a:xfrm>
          <a:prstGeom prst="rect">
            <a:avLst/>
          </a:prstGeom>
        </p:spPr>
        <p:txBody>
          <a:bodyPr>
            <a:noAutofit/>
          </a:bodyPr>
          <a:lstStyle/>
          <a:p>
            <a:pPr>
              <a:defRPr/>
            </a:pPr>
            <a:r>
              <a:rPr lang="de-DE" altLang="de-DE" sz="3600" dirty="0" smtClean="0"/>
              <a:t>Using group + &lt;</a:t>
            </a:r>
            <a:r>
              <a:rPr lang="en-GB" sz="3600" i="1" dirty="0" err="1" smtClean="0"/>
              <a:t>semanticFanOutPoint</a:t>
            </a:r>
            <a:r>
              <a:rPr lang="en-GB" sz="3600" i="1" dirty="0" smtClean="0"/>
              <a:t>&gt; </a:t>
            </a:r>
            <a:r>
              <a:rPr lang="en-GB" sz="3600" dirty="0" smtClean="0"/>
              <a:t>for explicit scopes (2)</a:t>
            </a:r>
            <a:endParaRPr lang="en-GB" sz="3600" dirty="0"/>
          </a:p>
        </p:txBody>
      </p:sp>
      <p:graphicFrame>
        <p:nvGraphicFramePr>
          <p:cNvPr id="4" name="Content Placeholder 3"/>
          <p:cNvGraphicFramePr>
            <a:graphicFrameLocks noGrp="1"/>
          </p:cNvGraphicFramePr>
          <p:nvPr>
            <p:ph idx="1"/>
          </p:nvPr>
        </p:nvGraphicFramePr>
        <p:xfrm>
          <a:off x="152400" y="1600200"/>
          <a:ext cx="8991600" cy="4902199"/>
        </p:xfrm>
        <a:graphic>
          <a:graphicData uri="http://schemas.openxmlformats.org/drawingml/2006/table">
            <a:tbl>
              <a:tblPr firstRow="1" firstCol="1" bandRow="1">
                <a:tableStyleId>{5C22544A-7EE6-4342-B048-85BDC9FD1C3A}</a:tableStyleId>
              </a:tblPr>
              <a:tblGrid>
                <a:gridCol w="2052953"/>
                <a:gridCol w="6938647"/>
              </a:tblGrid>
              <a:tr h="182901">
                <a:tc gridSpan="2">
                  <a:txBody>
                    <a:bodyPr/>
                    <a:lstStyle/>
                    <a:p>
                      <a:pPr algn="ctr" hangingPunct="0">
                        <a:spcAft>
                          <a:spcPts val="0"/>
                        </a:spcAft>
                      </a:pPr>
                      <a:r>
                        <a:rPr lang="en-GB" sz="1200">
                          <a:effectLst/>
                        </a:rPr>
                        <a:t>&lt;semanticFanOutPoint&gt; RETRIEVE </a:t>
                      </a:r>
                      <a:endParaRPr lang="en-GB" sz="1400">
                        <a:effectLst/>
                        <a:latin typeface="Times New Roman"/>
                        <a:ea typeface="Times New Roman"/>
                      </a:endParaRPr>
                    </a:p>
                  </a:txBody>
                  <a:tcPr marL="17780" marR="68580" marT="0" marB="0"/>
                </a:tc>
                <a:tc hMerge="1">
                  <a:txBody>
                    <a:bodyPr/>
                    <a:lstStyle/>
                    <a:p>
                      <a:endParaRPr lang="en-GB"/>
                    </a:p>
                  </a:txBody>
                  <a:tcPr/>
                </a:tc>
              </a:tr>
              <a:tr h="361286">
                <a:tc>
                  <a:txBody>
                    <a:bodyPr/>
                    <a:lstStyle/>
                    <a:p>
                      <a:pPr hangingPunct="0">
                        <a:spcAft>
                          <a:spcPts val="0"/>
                        </a:spcAft>
                      </a:pPr>
                      <a:r>
                        <a:rPr lang="en-GB" sz="1200">
                          <a:effectLst/>
                        </a:rPr>
                        <a:t>Associated Reference Point</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Mca, Mcc and Mcc'</a:t>
                      </a:r>
                      <a:endParaRPr lang="en-GB" sz="1400">
                        <a:effectLst/>
                        <a:latin typeface="Times New Roman"/>
                        <a:ea typeface="Times New Roman"/>
                      </a:endParaRPr>
                    </a:p>
                  </a:txBody>
                  <a:tcPr marL="17780" marR="68580" marT="0" marB="0"/>
                </a:tc>
              </a:tr>
              <a:tr h="365802">
                <a:tc>
                  <a:txBody>
                    <a:bodyPr/>
                    <a:lstStyle/>
                    <a:p>
                      <a:pPr hangingPunct="0">
                        <a:spcAft>
                          <a:spcPts val="0"/>
                        </a:spcAft>
                      </a:pPr>
                      <a:r>
                        <a:rPr lang="en-GB" sz="1200">
                          <a:effectLst/>
                        </a:rPr>
                        <a:t>Information in Request message</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According to clause 10.1.2</a:t>
                      </a:r>
                      <a:endParaRPr lang="en-GB" sz="1400">
                        <a:effectLst/>
                        <a:latin typeface="Times New Roman"/>
                        <a:ea typeface="Times New Roman"/>
                      </a:endParaRPr>
                    </a:p>
                  </a:txBody>
                  <a:tcPr marL="17780" marR="68580" marT="0" marB="0"/>
                </a:tc>
              </a:tr>
              <a:tr h="548703">
                <a:tc>
                  <a:txBody>
                    <a:bodyPr/>
                    <a:lstStyle/>
                    <a:p>
                      <a:pPr hangingPunct="0">
                        <a:spcAft>
                          <a:spcPts val="0"/>
                        </a:spcAft>
                      </a:pPr>
                      <a:r>
                        <a:rPr lang="en-GB" sz="1200">
                          <a:effectLst/>
                        </a:rPr>
                        <a:t>Processing at Originator before sending Request</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The Originator shall request a semantic discovery to be performed using the content of the semantic descriptors of all member resources belonging to an existing &lt;group&gt; resource. The Originator may be an AE or CSE</a:t>
                      </a:r>
                      <a:endParaRPr lang="en-GB" sz="1400">
                        <a:effectLst/>
                        <a:latin typeface="Times New Roman"/>
                        <a:ea typeface="Times New Roman"/>
                      </a:endParaRPr>
                    </a:p>
                  </a:txBody>
                  <a:tcPr marL="17780" marR="68580" marT="0" marB="0"/>
                </a:tc>
              </a:tr>
              <a:tr h="2529002">
                <a:tc>
                  <a:txBody>
                    <a:bodyPr/>
                    <a:lstStyle/>
                    <a:p>
                      <a:pPr hangingPunct="0">
                        <a:spcAft>
                          <a:spcPts val="0"/>
                        </a:spcAft>
                      </a:pPr>
                      <a:r>
                        <a:rPr lang="en-GB" sz="1200">
                          <a:effectLst/>
                        </a:rPr>
                        <a:t>Processing at Receiver</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The Receiver shall:</a:t>
                      </a:r>
                      <a:endParaRPr lang="en-GB" sz="1400">
                        <a:effectLst/>
                      </a:endParaRPr>
                    </a:p>
                    <a:p>
                      <a:pPr marL="342900" lvl="0" indent="-342900" hangingPunct="0">
                        <a:spcAft>
                          <a:spcPts val="0"/>
                        </a:spcAft>
                        <a:buFont typeface="Symbol"/>
                        <a:buChar char=""/>
                        <a:tabLst>
                          <a:tab pos="457200" algn="l"/>
                        </a:tabLst>
                      </a:pPr>
                      <a:r>
                        <a:rPr lang="en-GB" sz="1200">
                          <a:effectLst/>
                        </a:rPr>
                        <a:t>Check if the Originator has RETRIEVE privilege in the &lt;accessControlPolicy&gt; resource referenced by the membersAccessControlPolicyIDs in the parent &lt;group&gt; resource. In the case membersAccessControlPolicyIDs is not provided, the access control policy defined for the parent &lt;group&gt; resource shall be used</a:t>
                      </a:r>
                    </a:p>
                    <a:p>
                      <a:pPr marL="342900" lvl="0" indent="-342900" hangingPunct="0">
                        <a:spcAft>
                          <a:spcPts val="0"/>
                        </a:spcAft>
                        <a:buFont typeface="Symbol"/>
                        <a:buChar char=""/>
                        <a:tabLst>
                          <a:tab pos="457200" algn="l"/>
                        </a:tabLst>
                      </a:pPr>
                      <a:r>
                        <a:rPr lang="en-GB" sz="1200">
                          <a:effectLst/>
                        </a:rPr>
                        <a:t>Upon successful validation, obtain the URIs of all the member &lt;semanticDescriptor&gt; resources from the memberIDs attribute of the parent&lt;group&gt; resource</a:t>
                      </a:r>
                    </a:p>
                    <a:p>
                      <a:pPr marL="342900" lvl="0" indent="-342900" hangingPunct="0">
                        <a:spcAft>
                          <a:spcPts val="0"/>
                        </a:spcAft>
                        <a:buFont typeface="Symbol"/>
                        <a:buChar char=""/>
                        <a:tabLst>
                          <a:tab pos="457200" algn="l"/>
                        </a:tabLst>
                      </a:pPr>
                      <a:r>
                        <a:rPr lang="en-GB" sz="1200">
                          <a:effectLst/>
                        </a:rPr>
                        <a:t>If there are &lt;semanticDescriptor&gt; resources stored on different CSEs, individual RETRIEVE requests are sent to each CSE for retrieving the descriptors, otherwise the descriptor attributes are simply retrieved for all the &lt;semanticDescriptor&gt; resources hosted locally. All semantic descriptors are accessed based on the respective access control policies</a:t>
                      </a:r>
                    </a:p>
                    <a:p>
                      <a:pPr marL="342900" lvl="0" indent="-342900" hangingPunct="0">
                        <a:spcAft>
                          <a:spcPts val="0"/>
                        </a:spcAft>
                        <a:buFont typeface="Symbol"/>
                        <a:buChar char=""/>
                        <a:tabLst>
                          <a:tab pos="457200" algn="l"/>
                        </a:tabLst>
                      </a:pPr>
                      <a:r>
                        <a:rPr lang="en-GB" sz="1200">
                          <a:effectLst/>
                        </a:rPr>
                        <a:t>Once all of the related descriptor attributes have been retrieved, the SPARQL request is being executed on the combined content</a:t>
                      </a:r>
                      <a:endParaRPr lang="en-GB" sz="1200">
                        <a:effectLst/>
                        <a:latin typeface="Arial"/>
                        <a:ea typeface="Times New Roman"/>
                        <a:cs typeface="Times New Roman"/>
                      </a:endParaRPr>
                    </a:p>
                  </a:txBody>
                  <a:tcPr marL="17780" marR="68580" marT="0" marB="0"/>
                </a:tc>
              </a:tr>
              <a:tr h="365802">
                <a:tc>
                  <a:txBody>
                    <a:bodyPr/>
                    <a:lstStyle/>
                    <a:p>
                      <a:pPr hangingPunct="0">
                        <a:spcAft>
                          <a:spcPts val="0"/>
                        </a:spcAft>
                      </a:pPr>
                      <a:r>
                        <a:rPr lang="en-GB" sz="1200">
                          <a:effectLst/>
                        </a:rPr>
                        <a:t>Information in Response message</a:t>
                      </a:r>
                      <a:endParaRPr lang="en-GB" sz="1400">
                        <a:effectLst/>
                        <a:latin typeface="Times New Roman"/>
                        <a:ea typeface="Times New Roman"/>
                      </a:endParaRPr>
                    </a:p>
                  </a:txBody>
                  <a:tcPr marL="17780" marR="68580" marT="0" marB="0"/>
                </a:tc>
                <a:tc>
                  <a:txBody>
                    <a:bodyPr/>
                    <a:lstStyle/>
                    <a:p>
                      <a:pPr hangingPunct="0">
                        <a:spcAft>
                          <a:spcPts val="0"/>
                        </a:spcAft>
                      </a:pPr>
                      <a:r>
                        <a:rPr lang="en-GB" sz="1200" b="1" dirty="0">
                          <a:effectLst/>
                        </a:rPr>
                        <a:t>The result of the SPARQL request executed on the combined content of the members' descriptors</a:t>
                      </a:r>
                      <a:endParaRPr lang="en-GB" sz="1400" b="1" dirty="0">
                        <a:effectLst/>
                        <a:latin typeface="Times New Roman"/>
                        <a:ea typeface="Times New Roman"/>
                      </a:endParaRPr>
                    </a:p>
                  </a:txBody>
                  <a:tcPr marL="17780" marR="68580" marT="0" marB="0"/>
                </a:tc>
              </a:tr>
              <a:tr h="365802">
                <a:tc>
                  <a:txBody>
                    <a:bodyPr/>
                    <a:lstStyle/>
                    <a:p>
                      <a:pPr hangingPunct="0">
                        <a:spcAft>
                          <a:spcPts val="0"/>
                        </a:spcAft>
                      </a:pPr>
                      <a:r>
                        <a:rPr lang="en-GB" sz="1200">
                          <a:effectLst/>
                        </a:rPr>
                        <a:t>Processing at Originator after receiving Response</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According to clause 10.1.2</a:t>
                      </a:r>
                      <a:endParaRPr lang="en-GB" sz="1400">
                        <a:effectLst/>
                        <a:latin typeface="Times New Roman"/>
                        <a:ea typeface="Times New Roman"/>
                      </a:endParaRPr>
                    </a:p>
                  </a:txBody>
                  <a:tcPr marL="17780" marR="68580" marT="0" marB="0"/>
                </a:tc>
              </a:tr>
              <a:tr h="182901">
                <a:tc>
                  <a:txBody>
                    <a:bodyPr/>
                    <a:lstStyle/>
                    <a:p>
                      <a:pPr hangingPunct="0">
                        <a:spcAft>
                          <a:spcPts val="0"/>
                        </a:spcAft>
                      </a:pPr>
                      <a:r>
                        <a:rPr lang="en-GB" sz="1200">
                          <a:effectLst/>
                        </a:rPr>
                        <a:t>Exceptions</a:t>
                      </a:r>
                      <a:endParaRPr lang="en-GB" sz="1400">
                        <a:effectLst/>
                        <a:latin typeface="Times New Roman"/>
                        <a:ea typeface="Times New Roman"/>
                      </a:endParaRPr>
                    </a:p>
                  </a:txBody>
                  <a:tcPr marL="17780" marR="68580" marT="0" marB="0"/>
                </a:tc>
                <a:tc>
                  <a:txBody>
                    <a:bodyPr/>
                    <a:lstStyle/>
                    <a:p>
                      <a:pPr hangingPunct="0">
                        <a:spcAft>
                          <a:spcPts val="0"/>
                        </a:spcAft>
                        <a:tabLst>
                          <a:tab pos="457200" algn="l"/>
                        </a:tabLst>
                      </a:pPr>
                      <a:r>
                        <a:rPr lang="en-GB" sz="1200" dirty="0">
                          <a:effectLst/>
                        </a:rPr>
                        <a:t>According to clause 10.1.2</a:t>
                      </a:r>
                      <a:endParaRPr lang="en-GB" sz="1400" dirty="0">
                        <a:effectLst/>
                        <a:latin typeface="Times New Roman"/>
                        <a:ea typeface="Times New Roman"/>
                      </a:endParaRPr>
                    </a:p>
                  </a:txBody>
                  <a:tcPr marL="17780" marR="68580" marT="0" marB="0"/>
                </a:tc>
              </a:tr>
            </a:tbl>
          </a:graphicData>
        </a:graphic>
      </p:graphicFrame>
      <p:sp>
        <p:nvSpPr>
          <p:cNvPr id="5" name="Rectangle 4"/>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3" name="Slide Number Placeholder 2"/>
          <p:cNvSpPr>
            <a:spLocks noGrp="1"/>
          </p:cNvSpPr>
          <p:nvPr>
            <p:ph type="sldNum" sz="quarter" idx="10"/>
          </p:nvPr>
        </p:nvSpPr>
        <p:spPr/>
        <p:txBody>
          <a:bodyPr/>
          <a:lstStyle/>
          <a:p>
            <a:fld id="{4F93280E-5425-4143-A08E-0CE491844F9D}" type="slidenum">
              <a:rPr lang="en-US" altLang="en-US" smtClean="0"/>
              <a:pPr/>
              <a:t>17</a:t>
            </a:fld>
            <a:endParaRPr lang="en-US" altLang="en-US"/>
          </a:p>
        </p:txBody>
      </p:sp>
    </p:spTree>
    <p:extLst>
      <p:ext uri="{BB962C8B-B14F-4D97-AF65-F5344CB8AC3E}">
        <p14:creationId xmlns:p14="http://schemas.microsoft.com/office/powerpoint/2010/main" val="434747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sz="4000" smtClean="0"/>
              <a:t>&lt;</a:t>
            </a:r>
            <a:r>
              <a:rPr lang="de-DE" altLang="de-DE" sz="4000" i="1" smtClean="0"/>
              <a:t>semanticContentInstance&gt; Resource</a:t>
            </a:r>
            <a:endParaRPr lang="en-GB" altLang="en-US" sz="4000" smtClean="0"/>
          </a:p>
        </p:txBody>
      </p:sp>
      <p:sp>
        <p:nvSpPr>
          <p:cNvPr id="3" name="Content Placeholder 2"/>
          <p:cNvSpPr>
            <a:spLocks noGrp="1"/>
          </p:cNvSpPr>
          <p:nvPr>
            <p:ph idx="1"/>
          </p:nvPr>
        </p:nvSpPr>
        <p:spPr/>
        <p:txBody>
          <a:bodyPr>
            <a:normAutofit fontScale="85000" lnSpcReduction="10000"/>
          </a:bodyPr>
          <a:lstStyle/>
          <a:p>
            <a:pPr>
              <a:buFont typeface="Arial" charset="0"/>
              <a:buChar char="•"/>
              <a:defRPr/>
            </a:pPr>
            <a:r>
              <a:rPr lang="en-US" dirty="0" smtClean="0"/>
              <a:t>A specialized </a:t>
            </a:r>
            <a:r>
              <a:rPr lang="en-US" b="1" dirty="0" smtClean="0"/>
              <a:t>&lt;</a:t>
            </a:r>
            <a:r>
              <a:rPr lang="en-US" b="1" dirty="0" err="1" smtClean="0"/>
              <a:t>semanticContentInstance</a:t>
            </a:r>
            <a:r>
              <a:rPr lang="en-US" b="1" dirty="0" smtClean="0"/>
              <a:t>&gt; </a:t>
            </a:r>
            <a:r>
              <a:rPr lang="en-US" dirty="0" smtClean="0"/>
              <a:t>Resource could be introduced whose differentiation from a regular &lt;</a:t>
            </a:r>
            <a:r>
              <a:rPr lang="en-US" dirty="0" err="1" smtClean="0"/>
              <a:t>contentInstance</a:t>
            </a:r>
            <a:r>
              <a:rPr lang="en-US" dirty="0" smtClean="0"/>
              <a:t>&gt; resource would be that the base64 encoded content has to be semantic information in RDF (just as in the case of the &lt;</a:t>
            </a:r>
            <a:r>
              <a:rPr lang="en-US" dirty="0" err="1" smtClean="0"/>
              <a:t>semanticDescriptor</a:t>
            </a:r>
            <a:r>
              <a:rPr lang="en-US" dirty="0" smtClean="0"/>
              <a:t>&gt; resources</a:t>
            </a:r>
          </a:p>
          <a:p>
            <a:pPr>
              <a:buFont typeface="Arial" charset="0"/>
              <a:buChar char="•"/>
              <a:defRPr/>
            </a:pPr>
            <a:r>
              <a:rPr lang="en-US" dirty="0" smtClean="0"/>
              <a:t>&lt;</a:t>
            </a:r>
            <a:r>
              <a:rPr lang="en-US" dirty="0" err="1" smtClean="0"/>
              <a:t>semanticContentInstance</a:t>
            </a:r>
            <a:r>
              <a:rPr lang="en-US" dirty="0" smtClean="0"/>
              <a:t>&gt; and &lt;</a:t>
            </a:r>
            <a:r>
              <a:rPr lang="en-US" dirty="0" err="1" smtClean="0"/>
              <a:t>semanticDescriptor</a:t>
            </a:r>
            <a:r>
              <a:rPr lang="en-US" dirty="0" smtClean="0"/>
              <a:t>&gt; resources would be the </a:t>
            </a:r>
            <a:r>
              <a:rPr lang="en-US" b="1" dirty="0" smtClean="0"/>
              <a:t>“semantic resources”</a:t>
            </a:r>
            <a:r>
              <a:rPr lang="en-US" dirty="0" smtClean="0"/>
              <a:t> on which the semantic queries can operate.</a:t>
            </a:r>
          </a:p>
          <a:p>
            <a:pPr>
              <a:buFont typeface="Arial" charset="0"/>
              <a:buChar char="•"/>
              <a:defRPr/>
            </a:pPr>
            <a:r>
              <a:rPr lang="en-US" dirty="0" smtClean="0"/>
              <a:t>(Typically?) only the </a:t>
            </a:r>
            <a:r>
              <a:rPr lang="en-US" b="1" dirty="0" smtClean="0"/>
              <a:t>“/latest</a:t>
            </a:r>
            <a:r>
              <a:rPr lang="en-US" dirty="0" smtClean="0"/>
              <a:t>” semantic content instances should be considered</a:t>
            </a:r>
          </a:p>
          <a:p>
            <a:pPr>
              <a:buFont typeface="Arial" charset="0"/>
              <a:buChar char="•"/>
              <a:defRPr/>
            </a:pPr>
            <a:endParaRPr lang="en-US"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2F20E852-BEA4-4EC0-B991-8FF8E9EE1EBF}" type="slidenum">
              <a:rPr lang="en-US" altLang="en-US" smtClean="0"/>
              <a:pPr/>
              <a:t>18</a:t>
            </a:fld>
            <a:endParaRPr lang="en-US" altLang="en-US"/>
          </a:p>
        </p:txBody>
      </p:sp>
    </p:spTree>
    <p:extLst>
      <p:ext uri="{BB962C8B-B14F-4D97-AF65-F5344CB8AC3E}">
        <p14:creationId xmlns:p14="http://schemas.microsoft.com/office/powerpoint/2010/main" val="41420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457200" y="4572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dirty="0" smtClean="0"/>
              <a:t>Content</a:t>
            </a:r>
          </a:p>
        </p:txBody>
      </p:sp>
      <p:sp>
        <p:nvSpPr>
          <p:cNvPr id="512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t>Supporting Semantic Queries in R3</a:t>
            </a:r>
          </a:p>
          <a:p>
            <a:pPr lvl="1"/>
            <a:r>
              <a:rPr lang="en-US" altLang="en-US" dirty="0" smtClean="0"/>
              <a:t>Examples</a:t>
            </a:r>
          </a:p>
          <a:p>
            <a:pPr lvl="1"/>
            <a:r>
              <a:rPr lang="en-US" altLang="en-US" dirty="0" smtClean="0"/>
              <a:t>Requirements</a:t>
            </a:r>
          </a:p>
          <a:p>
            <a:pPr lvl="1"/>
            <a:r>
              <a:rPr lang="en-US" altLang="en-US" dirty="0" smtClean="0"/>
              <a:t>Scoping of Semantic Queries</a:t>
            </a:r>
          </a:p>
          <a:p>
            <a:pPr lvl="1"/>
            <a:r>
              <a:rPr lang="en-US" altLang="en-US" dirty="0" smtClean="0"/>
              <a:t>Proposed solution</a:t>
            </a:r>
          </a:p>
          <a:p>
            <a:pPr eaLnBrk="1" hangingPunct="1"/>
            <a:r>
              <a:rPr lang="en-US" altLang="en-US" dirty="0" smtClean="0"/>
              <a:t>Making content accessible to Semantic Queries</a:t>
            </a:r>
          </a:p>
        </p:txBody>
      </p:sp>
      <p:sp>
        <p:nvSpPr>
          <p:cNvPr id="7" name="Rectangle 6"/>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4" name="Slide Number Placeholder 3"/>
          <p:cNvSpPr>
            <a:spLocks noGrp="1"/>
          </p:cNvSpPr>
          <p:nvPr>
            <p:ph type="sldNum" sz="quarter" idx="10"/>
          </p:nvPr>
        </p:nvSpPr>
        <p:spPr/>
        <p:txBody>
          <a:bodyPr/>
          <a:lstStyle/>
          <a:p>
            <a:fld id="{2F20E852-BEA4-4EC0-B991-8FF8E9EE1EBF}" type="slidenum">
              <a:rPr lang="en-US" altLang="en-US" smtClean="0"/>
              <a:pPr/>
              <a:t>2</a:t>
            </a:fld>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bwMode="auto">
          <a:xfrm>
            <a:off x="457200" y="5334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sz="3600" dirty="0" smtClean="0"/>
              <a:t>Semantic Query Examples (1)</a:t>
            </a:r>
            <a:endParaRPr lang="en-GB" altLang="en-US" sz="3600" dirty="0" smtClean="0"/>
          </a:p>
        </p:txBody>
      </p:sp>
      <p:sp>
        <p:nvSpPr>
          <p:cNvPr id="3" name="Content Placeholder 2"/>
          <p:cNvSpPr>
            <a:spLocks noGrp="1"/>
          </p:cNvSpPr>
          <p:nvPr>
            <p:ph idx="1"/>
          </p:nvPr>
        </p:nvSpPr>
        <p:spPr>
          <a:xfrm>
            <a:off x="467544" y="1268760"/>
            <a:ext cx="8229600" cy="4983163"/>
          </a:xfrm>
        </p:spPr>
        <p:txBody>
          <a:bodyPr>
            <a:normAutofit fontScale="85000" lnSpcReduction="10000"/>
          </a:bodyPr>
          <a:lstStyle/>
          <a:p>
            <a:pPr>
              <a:buFont typeface="Arial" charset="0"/>
              <a:buChar char="•"/>
              <a:defRPr/>
            </a:pPr>
            <a:r>
              <a:rPr lang="de-DE" b="1" dirty="0" smtClean="0">
                <a:solidFill>
                  <a:schemeClr val="tx1">
                    <a:lumMod val="50000"/>
                    <a:lumOff val="50000"/>
                  </a:schemeClr>
                </a:solidFill>
              </a:rPr>
              <a:t>Semantic discovery (R2): </a:t>
            </a:r>
            <a:r>
              <a:rPr lang="de-DE" dirty="0" smtClean="0">
                <a:solidFill>
                  <a:schemeClr val="tx1">
                    <a:lumMod val="50000"/>
                    <a:lumOff val="50000"/>
                  </a:schemeClr>
                </a:solidFill>
              </a:rPr>
              <a:t>Give me the resources that can provide occupancy information for meeting rooms.</a:t>
            </a:r>
          </a:p>
          <a:p>
            <a:pPr>
              <a:buFont typeface="Arial" charset="0"/>
              <a:buChar char="•"/>
              <a:defRPr/>
            </a:pPr>
            <a:r>
              <a:rPr lang="de-DE" b="1" dirty="0" smtClean="0"/>
              <a:t>Semantic query: </a:t>
            </a:r>
            <a:r>
              <a:rPr lang="de-DE" dirty="0" smtClean="0"/>
              <a:t>What are the meeting rooms for which I can retrieve the current occupancy information? </a:t>
            </a:r>
            <a:r>
              <a:rPr lang="de-DE" dirty="0" smtClean="0">
                <a:solidFill>
                  <a:schemeClr val="tx2">
                    <a:lumMod val="60000"/>
                    <a:lumOff val="40000"/>
                  </a:schemeClr>
                </a:solidFill>
                <a:sym typeface="Wingdings" panose="05000000000000000000" pitchFamily="2" charset="2"/>
              </a:rPr>
              <a:t>[Semantic Descriptor]</a:t>
            </a:r>
            <a:endParaRPr lang="de-DE" dirty="0" smtClean="0">
              <a:solidFill>
                <a:schemeClr val="tx2">
                  <a:lumMod val="60000"/>
                  <a:lumOff val="40000"/>
                </a:schemeClr>
              </a:solidFill>
            </a:endParaRPr>
          </a:p>
          <a:p>
            <a:pPr>
              <a:buFont typeface="Arial" charset="0"/>
              <a:buChar char="•"/>
              <a:defRPr/>
            </a:pPr>
            <a:r>
              <a:rPr lang="de-DE" b="1" dirty="0" smtClean="0"/>
              <a:t>Semantic query including content:</a:t>
            </a:r>
            <a:r>
              <a:rPr lang="de-DE" dirty="0" smtClean="0"/>
              <a:t> Give me the current occupancy information for meeting rooms. </a:t>
            </a:r>
            <a:r>
              <a:rPr lang="de-DE" dirty="0" smtClean="0">
                <a:solidFill>
                  <a:schemeClr val="tx2">
                    <a:lumMod val="60000"/>
                    <a:lumOff val="40000"/>
                  </a:schemeClr>
                </a:solidFill>
                <a:sym typeface="Wingdings" panose="05000000000000000000" pitchFamily="2" charset="2"/>
              </a:rPr>
              <a:t>[Semantic Descriptor + </a:t>
            </a:r>
            <a:r>
              <a:rPr lang="de-DE" i="1" dirty="0" smtClean="0">
                <a:solidFill>
                  <a:schemeClr val="tx2">
                    <a:lumMod val="60000"/>
                    <a:lumOff val="40000"/>
                  </a:schemeClr>
                </a:solidFill>
                <a:sym typeface="Wingdings" panose="05000000000000000000" pitchFamily="2" charset="2"/>
              </a:rPr>
              <a:t>content</a:t>
            </a:r>
            <a:r>
              <a:rPr lang="de-DE" dirty="0" smtClean="0">
                <a:solidFill>
                  <a:schemeClr val="tx2">
                    <a:lumMod val="60000"/>
                    <a:lumOff val="40000"/>
                  </a:schemeClr>
                </a:solidFill>
                <a:sym typeface="Wingdings" panose="05000000000000000000" pitchFamily="2" charset="2"/>
              </a:rPr>
              <a:t>]</a:t>
            </a:r>
            <a:endParaRPr lang="de-DE" dirty="0" smtClean="0">
              <a:solidFill>
                <a:schemeClr val="tx2">
                  <a:lumMod val="60000"/>
                  <a:lumOff val="40000"/>
                </a:schemeClr>
              </a:solidFill>
            </a:endParaRPr>
          </a:p>
          <a:p>
            <a:pPr>
              <a:buFont typeface="Arial" charset="0"/>
              <a:buChar char="•"/>
              <a:defRPr/>
            </a:pPr>
            <a:r>
              <a:rPr lang="de-DE" b="1" dirty="0" smtClean="0"/>
              <a:t>Semantic query including content with restriction: </a:t>
            </a:r>
            <a:r>
              <a:rPr lang="de-DE" dirty="0" smtClean="0"/>
              <a:t>Give me the meeting rooms whose current occupancy is „empty“. </a:t>
            </a:r>
            <a:r>
              <a:rPr lang="de-DE" dirty="0" smtClean="0">
                <a:solidFill>
                  <a:schemeClr val="tx2">
                    <a:lumMod val="60000"/>
                    <a:lumOff val="40000"/>
                  </a:schemeClr>
                </a:solidFill>
                <a:sym typeface="Wingdings" panose="05000000000000000000" pitchFamily="2" charset="2"/>
              </a:rPr>
              <a:t>[</a:t>
            </a:r>
            <a:r>
              <a:rPr lang="de-DE" dirty="0">
                <a:solidFill>
                  <a:schemeClr val="tx2">
                    <a:lumMod val="60000"/>
                    <a:lumOff val="40000"/>
                  </a:schemeClr>
                </a:solidFill>
                <a:sym typeface="Wingdings" panose="05000000000000000000" pitchFamily="2" charset="2"/>
              </a:rPr>
              <a:t>Semantic Descriptor + </a:t>
            </a:r>
            <a:r>
              <a:rPr lang="de-DE" i="1" dirty="0">
                <a:solidFill>
                  <a:schemeClr val="tx2">
                    <a:lumMod val="60000"/>
                    <a:lumOff val="40000"/>
                  </a:schemeClr>
                </a:solidFill>
                <a:sym typeface="Wingdings" panose="05000000000000000000" pitchFamily="2" charset="2"/>
              </a:rPr>
              <a:t>content</a:t>
            </a:r>
            <a:r>
              <a:rPr lang="de-DE" dirty="0">
                <a:solidFill>
                  <a:schemeClr val="tx2">
                    <a:lumMod val="60000"/>
                    <a:lumOff val="40000"/>
                  </a:schemeClr>
                </a:solidFill>
                <a:sym typeface="Wingdings" panose="05000000000000000000" pitchFamily="2" charset="2"/>
              </a:rPr>
              <a:t>]</a:t>
            </a:r>
            <a:endParaRPr lang="en-GB" dirty="0">
              <a:solidFill>
                <a:schemeClr val="tx2">
                  <a:lumMod val="60000"/>
                  <a:lumOff val="40000"/>
                </a:schemeClr>
              </a:solidFill>
            </a:endParaRP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3</a:t>
            </a:fld>
            <a:endParaRPr lang="en-US" altLang="en-US"/>
          </a:p>
        </p:txBody>
      </p:sp>
    </p:spTree>
    <p:extLst>
      <p:ext uri="{BB962C8B-B14F-4D97-AF65-F5344CB8AC3E}">
        <p14:creationId xmlns:p14="http://schemas.microsoft.com/office/powerpoint/2010/main" val="21897593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bwMode="auto">
          <a:xfrm>
            <a:off x="457200" y="5334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sz="3600" dirty="0" smtClean="0"/>
              <a:t>Semantic Query Examples (2)</a:t>
            </a:r>
            <a:endParaRPr lang="en-GB" altLang="en-US" sz="3600" dirty="0" smtClean="0"/>
          </a:p>
        </p:txBody>
      </p:sp>
      <p:sp>
        <p:nvSpPr>
          <p:cNvPr id="3" name="Content Placeholder 2"/>
          <p:cNvSpPr>
            <a:spLocks noGrp="1"/>
          </p:cNvSpPr>
          <p:nvPr>
            <p:ph idx="1"/>
          </p:nvPr>
        </p:nvSpPr>
        <p:spPr>
          <a:xfrm>
            <a:off x="467544" y="1268760"/>
            <a:ext cx="8229600" cy="4983163"/>
          </a:xfrm>
        </p:spPr>
        <p:txBody>
          <a:bodyPr>
            <a:normAutofit fontScale="85000" lnSpcReduction="10000"/>
          </a:bodyPr>
          <a:lstStyle/>
          <a:p>
            <a:pPr>
              <a:buFont typeface="Arial" charset="0"/>
              <a:buChar char="•"/>
              <a:defRPr/>
            </a:pPr>
            <a:r>
              <a:rPr lang="de-DE" b="1" dirty="0" smtClean="0">
                <a:solidFill>
                  <a:schemeClr val="tx1">
                    <a:lumMod val="50000"/>
                    <a:lumOff val="50000"/>
                  </a:schemeClr>
                </a:solidFill>
              </a:rPr>
              <a:t>Semantic discovery (R2):</a:t>
            </a:r>
            <a:r>
              <a:rPr lang="de-DE" dirty="0" smtClean="0">
                <a:solidFill>
                  <a:schemeClr val="tx1">
                    <a:lumMod val="50000"/>
                    <a:lumOff val="50000"/>
                  </a:schemeClr>
                </a:solidFill>
              </a:rPr>
              <a:t> Give me the resources that can provide temperature information for refrigators in Celsius.</a:t>
            </a:r>
          </a:p>
          <a:p>
            <a:pPr>
              <a:buFont typeface="Arial" charset="0"/>
              <a:buChar char="•"/>
              <a:defRPr/>
            </a:pPr>
            <a:r>
              <a:rPr lang="de-DE" b="1" dirty="0" smtClean="0"/>
              <a:t>Semantic query: </a:t>
            </a:r>
            <a:r>
              <a:rPr lang="de-DE" dirty="0" smtClean="0"/>
              <a:t>What are the refrigerators that can provide temperature information in Celsius? </a:t>
            </a:r>
            <a:r>
              <a:rPr lang="de-DE" dirty="0">
                <a:solidFill>
                  <a:schemeClr val="tx2">
                    <a:lumMod val="60000"/>
                    <a:lumOff val="40000"/>
                  </a:schemeClr>
                </a:solidFill>
                <a:sym typeface="Wingdings" panose="05000000000000000000" pitchFamily="2" charset="2"/>
              </a:rPr>
              <a:t>[Semantic Descriptor</a:t>
            </a:r>
            <a:r>
              <a:rPr lang="de-DE" dirty="0" smtClean="0">
                <a:solidFill>
                  <a:schemeClr val="tx2">
                    <a:lumMod val="60000"/>
                    <a:lumOff val="40000"/>
                  </a:schemeClr>
                </a:solidFill>
                <a:sym typeface="Wingdings" panose="05000000000000000000" pitchFamily="2" charset="2"/>
              </a:rPr>
              <a:t>]</a:t>
            </a:r>
            <a:r>
              <a:rPr lang="de-DE" dirty="0" smtClean="0"/>
              <a:t> </a:t>
            </a:r>
          </a:p>
          <a:p>
            <a:pPr>
              <a:buFont typeface="Arial" charset="0"/>
              <a:buChar char="•"/>
              <a:defRPr/>
            </a:pPr>
            <a:r>
              <a:rPr lang="de-DE" b="1" dirty="0" smtClean="0"/>
              <a:t>Semantic query including content</a:t>
            </a:r>
            <a:r>
              <a:rPr lang="de-DE" dirty="0" smtClean="0"/>
              <a:t>: Give me the temperature information of refrigerators in Celsius. </a:t>
            </a:r>
            <a:r>
              <a:rPr lang="de-DE" dirty="0" smtClean="0">
                <a:solidFill>
                  <a:schemeClr val="tx2">
                    <a:lumMod val="60000"/>
                    <a:lumOff val="40000"/>
                  </a:schemeClr>
                </a:solidFill>
                <a:sym typeface="Wingdings" panose="05000000000000000000" pitchFamily="2" charset="2"/>
              </a:rPr>
              <a:t>[Semantic Descriptor + content]</a:t>
            </a:r>
            <a:endParaRPr lang="de-DE" dirty="0" smtClean="0"/>
          </a:p>
          <a:p>
            <a:pPr>
              <a:buFont typeface="Arial" charset="0"/>
              <a:buChar char="•"/>
              <a:defRPr/>
            </a:pPr>
            <a:r>
              <a:rPr lang="de-DE" b="1" dirty="0" smtClean="0"/>
              <a:t>Semantic query including content with restriction:</a:t>
            </a:r>
            <a:r>
              <a:rPr lang="de-DE" dirty="0" smtClean="0"/>
              <a:t> Give me the refrigerators whose temperature is greater than 8° Celsius. </a:t>
            </a:r>
            <a:r>
              <a:rPr lang="de-DE" dirty="0">
                <a:solidFill>
                  <a:schemeClr val="tx2">
                    <a:lumMod val="60000"/>
                    <a:lumOff val="40000"/>
                  </a:schemeClr>
                </a:solidFill>
                <a:sym typeface="Wingdings" panose="05000000000000000000" pitchFamily="2" charset="2"/>
              </a:rPr>
              <a:t>[Semantic Descriptor + content]</a:t>
            </a:r>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4</a:t>
            </a:fld>
            <a:endParaRPr lang="en-US" altLang="en-US"/>
          </a:p>
        </p:txBody>
      </p:sp>
    </p:spTree>
    <p:extLst>
      <p:ext uri="{BB962C8B-B14F-4D97-AF65-F5344CB8AC3E}">
        <p14:creationId xmlns:p14="http://schemas.microsoft.com/office/powerpoint/2010/main" val="17315490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sz="3600" dirty="0" smtClean="0"/>
              <a:t>Semantic Query Requirements</a:t>
            </a:r>
            <a:endParaRPr lang="en-GB" sz="3600" dirty="0"/>
          </a:p>
        </p:txBody>
      </p:sp>
      <p:sp>
        <p:nvSpPr>
          <p:cNvPr id="3" name="Content Placeholder 2"/>
          <p:cNvSpPr>
            <a:spLocks noGrp="1"/>
          </p:cNvSpPr>
          <p:nvPr>
            <p:ph idx="1"/>
          </p:nvPr>
        </p:nvSpPr>
        <p:spPr/>
        <p:txBody>
          <a:bodyPr/>
          <a:lstStyle/>
          <a:p>
            <a:r>
              <a:rPr lang="de-DE" dirty="0" smtClean="0"/>
              <a:t>The </a:t>
            </a:r>
            <a:r>
              <a:rPr lang="de-DE" b="1" dirty="0" smtClean="0"/>
              <a:t>result</a:t>
            </a:r>
            <a:r>
              <a:rPr lang="de-DE" dirty="0" smtClean="0"/>
              <a:t> of a Semantic Query is </a:t>
            </a:r>
            <a:r>
              <a:rPr lang="de-DE" b="1" dirty="0" smtClean="0"/>
              <a:t>semantic information</a:t>
            </a:r>
            <a:r>
              <a:rPr lang="de-DE" dirty="0" smtClean="0"/>
              <a:t> – not directly resource content, but rather information </a:t>
            </a:r>
            <a:r>
              <a:rPr lang="de-DE" b="1" dirty="0" smtClean="0"/>
              <a:t>derived from the content of one or more resources</a:t>
            </a:r>
          </a:p>
          <a:p>
            <a:r>
              <a:rPr lang="de-DE" dirty="0" smtClean="0"/>
              <a:t>Semantic queries need to have a clear </a:t>
            </a:r>
            <a:r>
              <a:rPr lang="de-DE" b="1" dirty="0" smtClean="0"/>
              <a:t>scope, </a:t>
            </a:r>
            <a:r>
              <a:rPr lang="de-DE" dirty="0" smtClean="0"/>
              <a:t>i.e. </a:t>
            </a:r>
            <a:r>
              <a:rPr lang="de-DE" b="1" dirty="0" smtClean="0"/>
              <a:t>which resources</a:t>
            </a:r>
            <a:r>
              <a:rPr lang="de-DE" dirty="0" smtClean="0"/>
              <a:t> are to be considered for answering the query</a:t>
            </a:r>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5</a:t>
            </a:fld>
            <a:endParaRPr lang="en-US" altLang="en-US"/>
          </a:p>
        </p:txBody>
      </p:sp>
    </p:spTree>
    <p:extLst>
      <p:ext uri="{BB962C8B-B14F-4D97-AF65-F5344CB8AC3E}">
        <p14:creationId xmlns:p14="http://schemas.microsoft.com/office/powerpoint/2010/main" val="637986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bwMode="auto">
          <a:xfrm>
            <a:off x="457200" y="5334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sz="3600" dirty="0" smtClean="0"/>
              <a:t>Scoping Semantic Queries</a:t>
            </a:r>
            <a:endParaRPr lang="en-GB" altLang="en-US" sz="3600" dirty="0" smtClean="0"/>
          </a:p>
        </p:txBody>
      </p:sp>
      <p:sp>
        <p:nvSpPr>
          <p:cNvPr id="3" name="Content Placeholder 2"/>
          <p:cNvSpPr>
            <a:spLocks noGrp="1"/>
          </p:cNvSpPr>
          <p:nvPr>
            <p:ph idx="1"/>
          </p:nvPr>
        </p:nvSpPr>
        <p:spPr>
          <a:xfrm>
            <a:off x="539552" y="1340768"/>
            <a:ext cx="8229600" cy="4906963"/>
          </a:xfrm>
        </p:spPr>
        <p:txBody>
          <a:bodyPr>
            <a:normAutofit lnSpcReduction="10000"/>
          </a:bodyPr>
          <a:lstStyle/>
          <a:p>
            <a:pPr>
              <a:buFont typeface="Arial" charset="0"/>
              <a:buChar char="•"/>
              <a:defRPr/>
            </a:pPr>
            <a:r>
              <a:rPr lang="en-US" dirty="0" smtClean="0"/>
              <a:t>Semantic Queries may be </a:t>
            </a:r>
            <a:r>
              <a:rPr lang="en-US" b="1" dirty="0" smtClean="0"/>
              <a:t>implicitly</a:t>
            </a:r>
            <a:r>
              <a:rPr lang="en-US" dirty="0" smtClean="0"/>
              <a:t> scoped as other oneM2M requests, i.e. </a:t>
            </a:r>
            <a:r>
              <a:rPr lang="en-US" b="1" dirty="0" smtClean="0"/>
              <a:t>based on the target resource</a:t>
            </a:r>
            <a:r>
              <a:rPr lang="en-US" dirty="0" smtClean="0"/>
              <a:t> in the resource tree</a:t>
            </a:r>
            <a:br>
              <a:rPr lang="en-US" dirty="0" smtClean="0"/>
            </a:br>
            <a:r>
              <a:rPr lang="en-US" dirty="0" smtClean="0">
                <a:sym typeface="Wingdings" panose="05000000000000000000" pitchFamily="2" charset="2"/>
              </a:rPr>
              <a:t> take </a:t>
            </a:r>
            <a:r>
              <a:rPr lang="en-US" b="1" dirty="0" smtClean="0">
                <a:sym typeface="Wingdings" panose="05000000000000000000" pitchFamily="2" charset="2"/>
              </a:rPr>
              <a:t>all semantic resources that are descendants </a:t>
            </a:r>
            <a:r>
              <a:rPr lang="en-US" dirty="0" smtClean="0">
                <a:sym typeface="Wingdings" panose="05000000000000000000" pitchFamily="2" charset="2"/>
              </a:rPr>
              <a:t>of the target resource (with possibility of limiting depth?) + linked resources</a:t>
            </a:r>
            <a:endParaRPr lang="en-US" dirty="0" smtClean="0"/>
          </a:p>
          <a:p>
            <a:pPr>
              <a:buFont typeface="Arial" charset="0"/>
              <a:buChar char="•"/>
              <a:defRPr/>
            </a:pPr>
            <a:r>
              <a:rPr lang="en-US" dirty="0" smtClean="0"/>
              <a:t>Semantic Queries may be </a:t>
            </a:r>
            <a:r>
              <a:rPr lang="en-US" b="1" dirty="0" smtClean="0"/>
              <a:t>explicitly</a:t>
            </a:r>
            <a:r>
              <a:rPr lang="en-US" dirty="0" smtClean="0"/>
              <a:t> scoped by using </a:t>
            </a:r>
            <a:r>
              <a:rPr lang="en-US" b="1" dirty="0" smtClean="0"/>
              <a:t>group resource </a:t>
            </a:r>
            <a:r>
              <a:rPr lang="en-US" dirty="0" smtClean="0"/>
              <a:t>that has the semantic resources to be included as members</a:t>
            </a: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6</a:t>
            </a:fld>
            <a:endParaRPr lang="en-US" altLang="en-US"/>
          </a:p>
        </p:txBody>
      </p:sp>
    </p:spTree>
    <p:extLst>
      <p:ext uri="{BB962C8B-B14F-4D97-AF65-F5344CB8AC3E}">
        <p14:creationId xmlns:p14="http://schemas.microsoft.com/office/powerpoint/2010/main" val="2906888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48680"/>
            <a:ext cx="8229600" cy="1143000"/>
          </a:xfrm>
          <a:prstGeom prst="rect">
            <a:avLst/>
          </a:prstGeom>
        </p:spPr>
        <p:txBody>
          <a:bodyPr/>
          <a:lstStyle/>
          <a:p>
            <a:r>
              <a:rPr lang="de-DE" sz="3600" dirty="0" smtClean="0"/>
              <a:t>Proposed Solution – Explicit Scope</a:t>
            </a:r>
            <a:endParaRPr lang="en-GB" sz="3600" dirty="0"/>
          </a:p>
        </p:txBody>
      </p:sp>
      <p:sp>
        <p:nvSpPr>
          <p:cNvPr id="3" name="Content Placeholder 2"/>
          <p:cNvSpPr>
            <a:spLocks noGrp="1"/>
          </p:cNvSpPr>
          <p:nvPr>
            <p:ph idx="1"/>
          </p:nvPr>
        </p:nvSpPr>
        <p:spPr/>
        <p:txBody>
          <a:bodyPr>
            <a:normAutofit/>
          </a:bodyPr>
          <a:lstStyle/>
          <a:p>
            <a:r>
              <a:rPr lang="de-DE" sz="2800" b="1" dirty="0" smtClean="0"/>
              <a:t>Good News: </a:t>
            </a:r>
            <a:r>
              <a:rPr lang="de-DE" sz="2800" dirty="0" smtClean="0"/>
              <a:t>for </a:t>
            </a:r>
            <a:r>
              <a:rPr lang="de-DE" sz="2800" b="1" dirty="0" smtClean="0"/>
              <a:t>explicit scopes</a:t>
            </a:r>
            <a:r>
              <a:rPr lang="de-DE" sz="2800" dirty="0" smtClean="0"/>
              <a:t>, we basically already have a solution used in R2 as part of distributed semantic resource discovery: </a:t>
            </a:r>
            <a:r>
              <a:rPr lang="de-DE" sz="2800" b="1" dirty="0" smtClean="0">
                <a:solidFill>
                  <a:schemeClr val="tx2">
                    <a:lumMod val="60000"/>
                    <a:lumOff val="40000"/>
                  </a:schemeClr>
                </a:solidFill>
              </a:rPr>
              <a:t>semanticFanOutPoint</a:t>
            </a:r>
          </a:p>
          <a:p>
            <a:pPr>
              <a:buFont typeface="Arial" charset="0"/>
              <a:buChar char="•"/>
              <a:defRPr/>
            </a:pPr>
            <a:r>
              <a:rPr lang="de-DE" sz="2800" b="1" dirty="0"/>
              <a:t>&lt;semanticFanOutPoint&gt; allows retrieving </a:t>
            </a:r>
            <a:r>
              <a:rPr lang="de-DE" sz="2800" b="1" dirty="0" smtClean="0"/>
              <a:t>semantic information </a:t>
            </a:r>
            <a:r>
              <a:rPr lang="de-DE" sz="2800" dirty="0" smtClean="0"/>
              <a:t>from </a:t>
            </a:r>
            <a:r>
              <a:rPr lang="de-DE" sz="2800" b="1" dirty="0"/>
              <a:t>explicitly specified group members</a:t>
            </a:r>
            <a:r>
              <a:rPr lang="de-DE" sz="2800" dirty="0"/>
              <a:t>, i.e. semantic (descriptor) </a:t>
            </a:r>
            <a:r>
              <a:rPr lang="de-DE" sz="2800" dirty="0" smtClean="0"/>
              <a:t>resources, and </a:t>
            </a:r>
            <a:r>
              <a:rPr lang="de-DE" sz="2800" b="1" dirty="0" smtClean="0"/>
              <a:t>applying a semantic (SPARQL) query</a:t>
            </a:r>
            <a:r>
              <a:rPr lang="de-DE" sz="2800" dirty="0" smtClean="0"/>
              <a:t> on the aggregated result providing the semantic information (as SPARQL result).</a:t>
            </a:r>
            <a:endParaRPr lang="de-DE" sz="2800" dirty="0"/>
          </a:p>
          <a:p>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7</a:t>
            </a:fld>
            <a:endParaRPr lang="en-US" altLang="en-US"/>
          </a:p>
        </p:txBody>
      </p:sp>
    </p:spTree>
    <p:extLst>
      <p:ext uri="{BB962C8B-B14F-4D97-AF65-F5344CB8AC3E}">
        <p14:creationId xmlns:p14="http://schemas.microsoft.com/office/powerpoint/2010/main" val="1885289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8520" y="548680"/>
            <a:ext cx="8229600" cy="1143000"/>
          </a:xfrm>
          <a:prstGeom prst="rect">
            <a:avLst/>
          </a:prstGeom>
        </p:spPr>
        <p:txBody>
          <a:bodyPr/>
          <a:lstStyle/>
          <a:p>
            <a:r>
              <a:rPr lang="de-DE" sz="3200" dirty="0" smtClean="0"/>
              <a:t>Implicit Scope</a:t>
            </a:r>
            <a:endParaRPr lang="en-GB" sz="3200" dirty="0"/>
          </a:p>
        </p:txBody>
      </p:sp>
      <p:sp>
        <p:nvSpPr>
          <p:cNvPr id="3" name="Content Placeholder 2"/>
          <p:cNvSpPr>
            <a:spLocks noGrp="1"/>
          </p:cNvSpPr>
          <p:nvPr>
            <p:ph idx="1"/>
          </p:nvPr>
        </p:nvSpPr>
        <p:spPr>
          <a:xfrm>
            <a:off x="457200" y="1340768"/>
            <a:ext cx="8229600" cy="5040560"/>
          </a:xfrm>
        </p:spPr>
        <p:txBody>
          <a:bodyPr>
            <a:normAutofit/>
          </a:bodyPr>
          <a:lstStyle/>
          <a:p>
            <a:r>
              <a:rPr lang="de-DE" sz="2800" dirty="0" smtClean="0"/>
              <a:t>In general: two possible approaches</a:t>
            </a:r>
          </a:p>
          <a:p>
            <a:pPr marL="971550" lvl="1" indent="-514350">
              <a:buFont typeface="+mj-lt"/>
              <a:buAutoNum type="arabicPeriod"/>
            </a:pPr>
            <a:r>
              <a:rPr lang="de-DE" sz="2400" dirty="0" smtClean="0"/>
              <a:t>Integrate </a:t>
            </a:r>
            <a:r>
              <a:rPr lang="de-DE" sz="2400" b="1" dirty="0" smtClean="0"/>
              <a:t>semantic query (as parameter)</a:t>
            </a:r>
            <a:r>
              <a:rPr lang="de-DE" sz="2400" dirty="0" smtClean="0"/>
              <a:t> </a:t>
            </a:r>
            <a:r>
              <a:rPr lang="de-DE" sz="2400" dirty="0" smtClean="0"/>
              <a:t>in </a:t>
            </a:r>
            <a:r>
              <a:rPr lang="de-DE" sz="2400" b="1" dirty="0" smtClean="0"/>
              <a:t>RETRIEVE operation </a:t>
            </a:r>
            <a:r>
              <a:rPr lang="de-DE" sz="2400" dirty="0" smtClean="0"/>
              <a:t>(of certain resource types)</a:t>
            </a:r>
          </a:p>
          <a:p>
            <a:pPr marL="971550" lvl="1" indent="-514350">
              <a:buFont typeface="+mj-lt"/>
              <a:buAutoNum type="arabicPeriod"/>
            </a:pPr>
            <a:r>
              <a:rPr lang="de-DE" sz="2400" dirty="0" smtClean="0"/>
              <a:t>Introduce a </a:t>
            </a:r>
            <a:r>
              <a:rPr lang="de-DE" sz="2400" b="1" dirty="0" smtClean="0"/>
              <a:t>new virtual resource type</a:t>
            </a:r>
            <a:r>
              <a:rPr lang="de-DE" sz="2400" dirty="0" smtClean="0"/>
              <a:t> to which </a:t>
            </a:r>
            <a:r>
              <a:rPr lang="de-DE" sz="2400" b="1" dirty="0" smtClean="0"/>
              <a:t>semantic queries can be </a:t>
            </a:r>
            <a:r>
              <a:rPr lang="de-DE" sz="2400" b="1" dirty="0" smtClean="0"/>
              <a:t>targeted</a:t>
            </a:r>
            <a:endParaRPr lang="de-DE" sz="2400" b="1" dirty="0" smtClean="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8</a:t>
            </a:fld>
            <a:endParaRPr lang="en-US" altLang="en-US"/>
          </a:p>
        </p:txBody>
      </p:sp>
    </p:spTree>
    <p:extLst>
      <p:ext uri="{BB962C8B-B14F-4D97-AF65-F5344CB8AC3E}">
        <p14:creationId xmlns:p14="http://schemas.microsoft.com/office/powerpoint/2010/main" val="1523780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de-DE" sz="3200" dirty="0"/>
              <a:t>Implicit Scope </a:t>
            </a:r>
            <a:r>
              <a:rPr lang="de-DE" sz="3200" dirty="0" smtClean="0"/>
              <a:t>– New Request Parameter</a:t>
            </a:r>
            <a:endParaRPr lang="en-GB" sz="3200" dirty="0"/>
          </a:p>
        </p:txBody>
      </p:sp>
      <p:sp>
        <p:nvSpPr>
          <p:cNvPr id="5" name="Content Placeholder 4"/>
          <p:cNvSpPr>
            <a:spLocks noGrp="1"/>
          </p:cNvSpPr>
          <p:nvPr>
            <p:ph idx="1"/>
          </p:nvPr>
        </p:nvSpPr>
        <p:spPr/>
        <p:txBody>
          <a:bodyPr>
            <a:normAutofit fontScale="77500" lnSpcReduction="20000"/>
          </a:bodyPr>
          <a:lstStyle/>
          <a:p>
            <a:pPr lvl="0"/>
            <a:r>
              <a:rPr lang="en-GB" b="1" dirty="0"/>
              <a:t>Semantic Query Indicator</a:t>
            </a:r>
            <a:r>
              <a:rPr lang="en-GB" dirty="0"/>
              <a:t>: This parameter indicates that the request containing this parameter is to be processed as semantic query for semantically querying/retrieving the required information or knowledge based on some RDF triples</a:t>
            </a:r>
            <a:r>
              <a:rPr lang="en-GB" dirty="0" smtClean="0"/>
              <a:t>.</a:t>
            </a:r>
          </a:p>
          <a:p>
            <a:pPr lvl="0"/>
            <a:r>
              <a:rPr lang="en-GB" dirty="0"/>
              <a:t>When a CSE receives a RETRIEVE request which contains this new parameter, the CSE shall trigger a semantic query operation based on the SPARQL </a:t>
            </a:r>
            <a:r>
              <a:rPr lang="en-GB" dirty="0" smtClean="0"/>
              <a:t>query </a:t>
            </a:r>
            <a:r>
              <a:rPr lang="en-GB" dirty="0"/>
              <a:t>contained in the </a:t>
            </a:r>
            <a:r>
              <a:rPr lang="en-GB" b="1" dirty="0" err="1"/>
              <a:t>semanticsFilter</a:t>
            </a:r>
            <a:r>
              <a:rPr lang="en-GB" dirty="0"/>
              <a:t> condition tag. </a:t>
            </a:r>
            <a:endParaRPr lang="en-GB" dirty="0" smtClean="0"/>
          </a:p>
          <a:p>
            <a:pPr lvl="0"/>
            <a:r>
              <a:rPr lang="de-DE" b="1" dirty="0" smtClean="0"/>
              <a:t>Scope</a:t>
            </a:r>
            <a:r>
              <a:rPr lang="de-DE" dirty="0" smtClean="0"/>
              <a:t>: implicitly all descedent resources of type semantic descriptor and included links</a:t>
            </a:r>
            <a:endParaRPr lang="en-GB" dirty="0"/>
          </a:p>
          <a:p>
            <a:r>
              <a:rPr lang="de-DE" dirty="0" smtClean="0"/>
              <a:t>To be checked: </a:t>
            </a:r>
            <a:r>
              <a:rPr lang="de-DE" b="1" dirty="0" smtClean="0"/>
              <a:t>result</a:t>
            </a:r>
            <a:r>
              <a:rPr lang="de-DE" dirty="0" smtClean="0"/>
              <a:t> (has to be </a:t>
            </a:r>
            <a:r>
              <a:rPr lang="de-DE" b="1" dirty="0" smtClean="0"/>
              <a:t>SPARQL result</a:t>
            </a:r>
            <a:r>
              <a:rPr lang="de-DE" dirty="0" smtClean="0"/>
              <a:t>) and interrelation with other RETRIEVE parameters</a:t>
            </a:r>
            <a:endParaRPr lang="en-GB" dirty="0"/>
          </a:p>
        </p:txBody>
      </p:sp>
      <p:sp>
        <p:nvSpPr>
          <p:cNvPr id="3" name="Slide Number Placeholder 2"/>
          <p:cNvSpPr>
            <a:spLocks noGrp="1"/>
          </p:cNvSpPr>
          <p:nvPr>
            <p:ph type="sldNum" sz="quarter" idx="10"/>
          </p:nvPr>
        </p:nvSpPr>
        <p:spPr/>
        <p:txBody>
          <a:bodyPr/>
          <a:lstStyle/>
          <a:p>
            <a:fld id="{4F93280E-5425-4143-A08E-0CE491844F9D}" type="slidenum">
              <a:rPr lang="en-US" altLang="en-US" smtClean="0"/>
              <a:pPr/>
              <a:t>9</a:t>
            </a:fld>
            <a:endParaRPr lang="en-US" altLang="en-US"/>
          </a:p>
        </p:txBody>
      </p:sp>
    </p:spTree>
    <p:extLst>
      <p:ext uri="{BB962C8B-B14F-4D97-AF65-F5344CB8AC3E}">
        <p14:creationId xmlns:p14="http://schemas.microsoft.com/office/powerpoint/2010/main" val="2160844224"/>
      </p:ext>
    </p:extLst>
  </p:cSld>
  <p:clrMapOvr>
    <a:masterClrMapping/>
  </p:clrMapOvr>
</p:sld>
</file>

<file path=ppt/theme/theme1.xml><?xml version="1.0" encoding="utf-8"?>
<a:theme xmlns:a="http://schemas.openxmlformats.org/drawingml/2006/main" name="oneM2M-Templat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oneM2M-Template-Presentation</Template>
  <TotalTime>303</TotalTime>
  <Words>1398</Words>
  <Application>Microsoft Office PowerPoint</Application>
  <PresentationFormat>On-screen Show (4:3)</PresentationFormat>
  <Paragraphs>129</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oneM2M-Template-Presentation</vt:lpstr>
      <vt:lpstr>Semantic Queries and Semantic Content</vt:lpstr>
      <vt:lpstr>Content</vt:lpstr>
      <vt:lpstr>Semantic Query Examples (1)</vt:lpstr>
      <vt:lpstr>Semantic Query Examples (2)</vt:lpstr>
      <vt:lpstr>Semantic Query Requirements</vt:lpstr>
      <vt:lpstr>Scoping Semantic Queries</vt:lpstr>
      <vt:lpstr>Proposed Solution – Explicit Scope</vt:lpstr>
      <vt:lpstr>Implicit Scope</vt:lpstr>
      <vt:lpstr>Implicit Scope – New Request Parameter</vt:lpstr>
      <vt:lpstr>Implicit Scope - New Virtual Resource Type Solution</vt:lpstr>
      <vt:lpstr>Content</vt:lpstr>
      <vt:lpstr>Querying Semantic Content</vt:lpstr>
      <vt:lpstr>Proposed Solutions</vt:lpstr>
      <vt:lpstr>High-level Pros/Cons Discussion</vt:lpstr>
      <vt:lpstr>PowerPoint Presentation</vt:lpstr>
      <vt:lpstr>Using group + &lt;semanticFanOutPoint&gt; for explicit scopes (1)</vt:lpstr>
      <vt:lpstr>Using group + &lt;semanticFanOutPoint&gt; for explicit scopes (2)</vt:lpstr>
      <vt:lpstr>&lt;semanticContentInstance&gt; Resource</vt:lpstr>
    </vt:vector>
  </TitlesOfParts>
  <Company>NEC Europe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Semantic Queries and Semantic Content</dc:title>
  <dc:creator>Martin Bauer</dc:creator>
  <cp:lastModifiedBy>Martin Bauer</cp:lastModifiedBy>
  <cp:revision>14</cp:revision>
  <dcterms:created xsi:type="dcterms:W3CDTF">2017-05-12T12:47:21Z</dcterms:created>
  <dcterms:modified xsi:type="dcterms:W3CDTF">2017-05-23T02:51:44Z</dcterms:modified>
</cp:coreProperties>
</file>